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56" r:id="rId5"/>
    <p:sldId id="266" r:id="rId6"/>
    <p:sldId id="270" r:id="rId7"/>
    <p:sldId id="271" r:id="rId8"/>
    <p:sldId id="272" r:id="rId9"/>
    <p:sldId id="268" r:id="rId10"/>
    <p:sldId id="257" r:id="rId11"/>
    <p:sldId id="258" r:id="rId12"/>
    <p:sldId id="265" r:id="rId13"/>
    <p:sldId id="260" r:id="rId14"/>
    <p:sldId id="267" r:id="rId15"/>
    <p:sldId id="261" r:id="rId16"/>
    <p:sldId id="262" r:id="rId17"/>
    <p:sldId id="269" r:id="rId18"/>
    <p:sldId id="264"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67" autoAdjust="0"/>
    <p:restoredTop sz="76765" autoAdjust="0"/>
  </p:normalViewPr>
  <p:slideViewPr>
    <p:cSldViewPr>
      <p:cViewPr varScale="1">
        <p:scale>
          <a:sx n="89" d="100"/>
          <a:sy n="89" d="100"/>
        </p:scale>
        <p:origin x="-88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B6CE5D-D017-4AFE-A382-4C26A758C7F9}"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44845AE9-699C-4BA4-8D20-63E252C74B99}">
      <dgm:prSet phldrT="[Text]"/>
      <dgm:spPr/>
      <dgm:t>
        <a:bodyPr/>
        <a:lstStyle/>
        <a:p>
          <a:r>
            <a:rPr lang="en-US" dirty="0" smtClean="0"/>
            <a:t>product</a:t>
          </a:r>
          <a:endParaRPr lang="en-US" dirty="0"/>
        </a:p>
      </dgm:t>
    </dgm:pt>
    <dgm:pt modelId="{9045793F-329C-4186-ACE2-2A0C3DE0787A}" type="parTrans" cxnId="{25098450-50CA-4A1E-AE59-60A0D26255DC}">
      <dgm:prSet/>
      <dgm:spPr/>
      <dgm:t>
        <a:bodyPr/>
        <a:lstStyle/>
        <a:p>
          <a:endParaRPr lang="en-US"/>
        </a:p>
      </dgm:t>
    </dgm:pt>
    <dgm:pt modelId="{A35B5962-97F7-46B5-ABCE-F4F67C54A0D7}" type="sibTrans" cxnId="{25098450-50CA-4A1E-AE59-60A0D26255DC}">
      <dgm:prSet/>
      <dgm:spPr/>
      <dgm:t>
        <a:bodyPr/>
        <a:lstStyle/>
        <a:p>
          <a:endParaRPr lang="en-US"/>
        </a:p>
      </dgm:t>
    </dgm:pt>
    <dgm:pt modelId="{7102E646-9AD5-4D50-9A3F-53A69E4A49F8}">
      <dgm:prSet phldrT="[Text]"/>
      <dgm:spPr/>
      <dgm:t>
        <a:bodyPr/>
        <a:lstStyle/>
        <a:p>
          <a:r>
            <a:rPr lang="en-US" dirty="0" smtClean="0"/>
            <a:t>target </a:t>
          </a:r>
          <a:r>
            <a:rPr lang="en-US" smtClean="0"/>
            <a:t>age group</a:t>
          </a:r>
          <a:endParaRPr lang="en-US" dirty="0"/>
        </a:p>
      </dgm:t>
    </dgm:pt>
    <dgm:pt modelId="{CF94E8C6-B79C-4E0C-9878-48F0F4D768E2}" type="parTrans" cxnId="{7C1DE98E-4CC5-499C-8E72-106ED9CA2FE6}">
      <dgm:prSet/>
      <dgm:spPr/>
      <dgm:t>
        <a:bodyPr/>
        <a:lstStyle/>
        <a:p>
          <a:endParaRPr lang="en-US"/>
        </a:p>
      </dgm:t>
    </dgm:pt>
    <dgm:pt modelId="{AED49323-B303-454C-8C84-3D136145B72E}" type="sibTrans" cxnId="{7C1DE98E-4CC5-499C-8E72-106ED9CA2FE6}">
      <dgm:prSet/>
      <dgm:spPr/>
      <dgm:t>
        <a:bodyPr/>
        <a:lstStyle/>
        <a:p>
          <a:endParaRPr lang="en-US"/>
        </a:p>
      </dgm:t>
    </dgm:pt>
    <dgm:pt modelId="{F3582249-3146-4161-8848-10E96082EB2B}">
      <dgm:prSet phldrT="[Text]"/>
      <dgm:spPr/>
      <dgm:t>
        <a:bodyPr/>
        <a:lstStyle/>
        <a:p>
          <a:r>
            <a:rPr lang="en-US" dirty="0" smtClean="0"/>
            <a:t>uses</a:t>
          </a:r>
          <a:endParaRPr lang="en-US" dirty="0"/>
        </a:p>
      </dgm:t>
    </dgm:pt>
    <dgm:pt modelId="{9E4B3EAF-5DEC-4394-A12A-F0D8E5F2C440}" type="parTrans" cxnId="{BF98CF4A-25A3-41FF-9278-238D21C86128}">
      <dgm:prSet/>
      <dgm:spPr/>
      <dgm:t>
        <a:bodyPr/>
        <a:lstStyle/>
        <a:p>
          <a:endParaRPr lang="en-US"/>
        </a:p>
      </dgm:t>
    </dgm:pt>
    <dgm:pt modelId="{60C56412-80A5-46D0-BB78-B98B6558D6D4}" type="sibTrans" cxnId="{BF98CF4A-25A3-41FF-9278-238D21C86128}">
      <dgm:prSet/>
      <dgm:spPr/>
      <dgm:t>
        <a:bodyPr/>
        <a:lstStyle/>
        <a:p>
          <a:endParaRPr lang="en-US"/>
        </a:p>
      </dgm:t>
    </dgm:pt>
    <dgm:pt modelId="{4A5BFEB6-ABAF-4EFF-BE84-528FE8FF569D}">
      <dgm:prSet phldrT="[Text]"/>
      <dgm:spPr/>
      <dgm:t>
        <a:bodyPr/>
        <a:lstStyle/>
        <a:p>
          <a:r>
            <a:rPr lang="en-US" dirty="0" smtClean="0"/>
            <a:t>Price range</a:t>
          </a:r>
          <a:endParaRPr lang="en-US" dirty="0"/>
        </a:p>
      </dgm:t>
    </dgm:pt>
    <dgm:pt modelId="{167A7D99-3C89-4151-8DE1-8D9BDB1F43F9}" type="parTrans" cxnId="{75ECFD1C-8F2C-4CFC-AD50-C63B98B95872}">
      <dgm:prSet/>
      <dgm:spPr/>
      <dgm:t>
        <a:bodyPr/>
        <a:lstStyle/>
        <a:p>
          <a:endParaRPr lang="en-US"/>
        </a:p>
      </dgm:t>
    </dgm:pt>
    <dgm:pt modelId="{F5114A2B-46C4-4723-868D-E499C9D9ED8F}" type="sibTrans" cxnId="{75ECFD1C-8F2C-4CFC-AD50-C63B98B95872}">
      <dgm:prSet/>
      <dgm:spPr/>
      <dgm:t>
        <a:bodyPr/>
        <a:lstStyle/>
        <a:p>
          <a:endParaRPr lang="en-US"/>
        </a:p>
      </dgm:t>
    </dgm:pt>
    <dgm:pt modelId="{2066C47E-75DA-4E80-80C8-A107A7E89EE1}">
      <dgm:prSet phldrT="[Text]"/>
      <dgm:spPr/>
      <dgm:t>
        <a:bodyPr/>
        <a:lstStyle/>
        <a:p>
          <a:r>
            <a:rPr lang="en-US" dirty="0" smtClean="0"/>
            <a:t>Advertising techniques</a:t>
          </a:r>
          <a:endParaRPr lang="en-US" dirty="0"/>
        </a:p>
      </dgm:t>
    </dgm:pt>
    <dgm:pt modelId="{899F4518-30EF-41A4-8930-D042723791C2}" type="parTrans" cxnId="{3E299626-04D5-4E5F-A2E8-0AE03207A4E9}">
      <dgm:prSet/>
      <dgm:spPr/>
      <dgm:t>
        <a:bodyPr/>
        <a:lstStyle/>
        <a:p>
          <a:endParaRPr lang="en-US"/>
        </a:p>
      </dgm:t>
    </dgm:pt>
    <dgm:pt modelId="{90F103CD-230F-4EBC-A7EC-B6D0AD089A5E}" type="sibTrans" cxnId="{3E299626-04D5-4E5F-A2E8-0AE03207A4E9}">
      <dgm:prSet/>
      <dgm:spPr/>
      <dgm:t>
        <a:bodyPr/>
        <a:lstStyle/>
        <a:p>
          <a:endParaRPr lang="en-US"/>
        </a:p>
      </dgm:t>
    </dgm:pt>
    <dgm:pt modelId="{DE12121A-2E63-4C3B-AF56-5CB20704E454}" type="pres">
      <dgm:prSet presAssocID="{28B6CE5D-D017-4AFE-A382-4C26A758C7F9}" presName="diagram" presStyleCnt="0">
        <dgm:presLayoutVars>
          <dgm:chMax val="1"/>
          <dgm:dir/>
          <dgm:animLvl val="ctr"/>
          <dgm:resizeHandles val="exact"/>
        </dgm:presLayoutVars>
      </dgm:prSet>
      <dgm:spPr/>
    </dgm:pt>
    <dgm:pt modelId="{BF731C2D-D41A-42AD-9AF2-7DCFCDC5FFFA}" type="pres">
      <dgm:prSet presAssocID="{28B6CE5D-D017-4AFE-A382-4C26A758C7F9}" presName="matrix" presStyleCnt="0"/>
      <dgm:spPr/>
    </dgm:pt>
    <dgm:pt modelId="{B24FF4FB-4114-4FB8-88DF-A48243C65397}" type="pres">
      <dgm:prSet presAssocID="{28B6CE5D-D017-4AFE-A382-4C26A758C7F9}" presName="tile1" presStyleLbl="node1" presStyleIdx="0" presStyleCnt="4"/>
      <dgm:spPr/>
      <dgm:t>
        <a:bodyPr/>
        <a:lstStyle/>
        <a:p>
          <a:endParaRPr lang="en-US"/>
        </a:p>
      </dgm:t>
    </dgm:pt>
    <dgm:pt modelId="{31D1552E-3F2B-44EC-B55D-25BF3BC87FEA}" type="pres">
      <dgm:prSet presAssocID="{28B6CE5D-D017-4AFE-A382-4C26A758C7F9}" presName="tile1text" presStyleLbl="node1" presStyleIdx="0" presStyleCnt="4">
        <dgm:presLayoutVars>
          <dgm:chMax val="0"/>
          <dgm:chPref val="0"/>
          <dgm:bulletEnabled val="1"/>
        </dgm:presLayoutVars>
      </dgm:prSet>
      <dgm:spPr/>
      <dgm:t>
        <a:bodyPr/>
        <a:lstStyle/>
        <a:p>
          <a:endParaRPr lang="en-US"/>
        </a:p>
      </dgm:t>
    </dgm:pt>
    <dgm:pt modelId="{5804AB4B-0060-4D18-9782-11BE48E126F2}" type="pres">
      <dgm:prSet presAssocID="{28B6CE5D-D017-4AFE-A382-4C26A758C7F9}" presName="tile2" presStyleLbl="node1" presStyleIdx="1" presStyleCnt="4"/>
      <dgm:spPr/>
    </dgm:pt>
    <dgm:pt modelId="{21254E1F-327E-4D97-AD12-F4CE11A90E68}" type="pres">
      <dgm:prSet presAssocID="{28B6CE5D-D017-4AFE-A382-4C26A758C7F9}" presName="tile2text" presStyleLbl="node1" presStyleIdx="1" presStyleCnt="4">
        <dgm:presLayoutVars>
          <dgm:chMax val="0"/>
          <dgm:chPref val="0"/>
          <dgm:bulletEnabled val="1"/>
        </dgm:presLayoutVars>
      </dgm:prSet>
      <dgm:spPr/>
    </dgm:pt>
    <dgm:pt modelId="{78411A2B-97F2-43F1-AB88-AEFE8A34326E}" type="pres">
      <dgm:prSet presAssocID="{28B6CE5D-D017-4AFE-A382-4C26A758C7F9}" presName="tile3" presStyleLbl="node1" presStyleIdx="2" presStyleCnt="4"/>
      <dgm:spPr/>
    </dgm:pt>
    <dgm:pt modelId="{3A9D4637-4817-4925-BF59-FFB4DC16307D}" type="pres">
      <dgm:prSet presAssocID="{28B6CE5D-D017-4AFE-A382-4C26A758C7F9}" presName="tile3text" presStyleLbl="node1" presStyleIdx="2" presStyleCnt="4">
        <dgm:presLayoutVars>
          <dgm:chMax val="0"/>
          <dgm:chPref val="0"/>
          <dgm:bulletEnabled val="1"/>
        </dgm:presLayoutVars>
      </dgm:prSet>
      <dgm:spPr/>
    </dgm:pt>
    <dgm:pt modelId="{6B8F8721-7355-4DE7-AF5F-7EB45BA79369}" type="pres">
      <dgm:prSet presAssocID="{28B6CE5D-D017-4AFE-A382-4C26A758C7F9}" presName="tile4" presStyleLbl="node1" presStyleIdx="3" presStyleCnt="4"/>
      <dgm:spPr/>
      <dgm:t>
        <a:bodyPr/>
        <a:lstStyle/>
        <a:p>
          <a:endParaRPr lang="en-US"/>
        </a:p>
      </dgm:t>
    </dgm:pt>
    <dgm:pt modelId="{AB863AD0-BFB8-4E3C-9FB3-5D779F02CFE1}" type="pres">
      <dgm:prSet presAssocID="{28B6CE5D-D017-4AFE-A382-4C26A758C7F9}" presName="tile4text" presStyleLbl="node1" presStyleIdx="3" presStyleCnt="4">
        <dgm:presLayoutVars>
          <dgm:chMax val="0"/>
          <dgm:chPref val="0"/>
          <dgm:bulletEnabled val="1"/>
        </dgm:presLayoutVars>
      </dgm:prSet>
      <dgm:spPr/>
      <dgm:t>
        <a:bodyPr/>
        <a:lstStyle/>
        <a:p>
          <a:endParaRPr lang="en-US"/>
        </a:p>
      </dgm:t>
    </dgm:pt>
    <dgm:pt modelId="{429DF7CA-E274-4B27-9EA5-044AE058BDE4}" type="pres">
      <dgm:prSet presAssocID="{28B6CE5D-D017-4AFE-A382-4C26A758C7F9}" presName="centerTile" presStyleLbl="fgShp" presStyleIdx="0" presStyleCnt="1">
        <dgm:presLayoutVars>
          <dgm:chMax val="0"/>
          <dgm:chPref val="0"/>
        </dgm:presLayoutVars>
      </dgm:prSet>
      <dgm:spPr/>
    </dgm:pt>
  </dgm:ptLst>
  <dgm:cxnLst>
    <dgm:cxn modelId="{BDDE8799-6C96-4F7B-B429-903A063C34F4}" type="presOf" srcId="{4A5BFEB6-ABAF-4EFF-BE84-528FE8FF569D}" destId="{78411A2B-97F2-43F1-AB88-AEFE8A34326E}" srcOrd="0" destOrd="0" presId="urn:microsoft.com/office/officeart/2005/8/layout/matrix1"/>
    <dgm:cxn modelId="{24004276-49E1-4766-9ECD-9C8F8E1E91CD}" type="presOf" srcId="{44845AE9-699C-4BA4-8D20-63E252C74B99}" destId="{429DF7CA-E274-4B27-9EA5-044AE058BDE4}" srcOrd="0" destOrd="0" presId="urn:microsoft.com/office/officeart/2005/8/layout/matrix1"/>
    <dgm:cxn modelId="{3E299626-04D5-4E5F-A2E8-0AE03207A4E9}" srcId="{44845AE9-699C-4BA4-8D20-63E252C74B99}" destId="{2066C47E-75DA-4E80-80C8-A107A7E89EE1}" srcOrd="3" destOrd="0" parTransId="{899F4518-30EF-41A4-8930-D042723791C2}" sibTransId="{90F103CD-230F-4EBC-A7EC-B6D0AD089A5E}"/>
    <dgm:cxn modelId="{A6CB61EA-A087-417F-8391-FC1F342A6F41}" type="presOf" srcId="{4A5BFEB6-ABAF-4EFF-BE84-528FE8FF569D}" destId="{3A9D4637-4817-4925-BF59-FFB4DC16307D}" srcOrd="1" destOrd="0" presId="urn:microsoft.com/office/officeart/2005/8/layout/matrix1"/>
    <dgm:cxn modelId="{494EE394-3E84-4C04-B85E-3F3C22DE1270}" type="presOf" srcId="{7102E646-9AD5-4D50-9A3F-53A69E4A49F8}" destId="{B24FF4FB-4114-4FB8-88DF-A48243C65397}" srcOrd="0" destOrd="0" presId="urn:microsoft.com/office/officeart/2005/8/layout/matrix1"/>
    <dgm:cxn modelId="{776F89BE-5276-44D2-B6FE-AADD71876260}" type="presOf" srcId="{28B6CE5D-D017-4AFE-A382-4C26A758C7F9}" destId="{DE12121A-2E63-4C3B-AF56-5CB20704E454}" srcOrd="0" destOrd="0" presId="urn:microsoft.com/office/officeart/2005/8/layout/matrix1"/>
    <dgm:cxn modelId="{A09AAEC4-A4B7-4A8E-A902-BFD6B9555481}" type="presOf" srcId="{7102E646-9AD5-4D50-9A3F-53A69E4A49F8}" destId="{31D1552E-3F2B-44EC-B55D-25BF3BC87FEA}" srcOrd="1" destOrd="0" presId="urn:microsoft.com/office/officeart/2005/8/layout/matrix1"/>
    <dgm:cxn modelId="{7C1DE98E-4CC5-499C-8E72-106ED9CA2FE6}" srcId="{44845AE9-699C-4BA4-8D20-63E252C74B99}" destId="{7102E646-9AD5-4D50-9A3F-53A69E4A49F8}" srcOrd="0" destOrd="0" parTransId="{CF94E8C6-B79C-4E0C-9878-48F0F4D768E2}" sibTransId="{AED49323-B303-454C-8C84-3D136145B72E}"/>
    <dgm:cxn modelId="{25098450-50CA-4A1E-AE59-60A0D26255DC}" srcId="{28B6CE5D-D017-4AFE-A382-4C26A758C7F9}" destId="{44845AE9-699C-4BA4-8D20-63E252C74B99}" srcOrd="0" destOrd="0" parTransId="{9045793F-329C-4186-ACE2-2A0C3DE0787A}" sibTransId="{A35B5962-97F7-46B5-ABCE-F4F67C54A0D7}"/>
    <dgm:cxn modelId="{BF98CF4A-25A3-41FF-9278-238D21C86128}" srcId="{44845AE9-699C-4BA4-8D20-63E252C74B99}" destId="{F3582249-3146-4161-8848-10E96082EB2B}" srcOrd="1" destOrd="0" parTransId="{9E4B3EAF-5DEC-4394-A12A-F0D8E5F2C440}" sibTransId="{60C56412-80A5-46D0-BB78-B98B6558D6D4}"/>
    <dgm:cxn modelId="{1AEA90D0-1B01-4D63-8DA8-D9A9E22C7E06}" type="presOf" srcId="{2066C47E-75DA-4E80-80C8-A107A7E89EE1}" destId="{AB863AD0-BFB8-4E3C-9FB3-5D779F02CFE1}" srcOrd="1" destOrd="0" presId="urn:microsoft.com/office/officeart/2005/8/layout/matrix1"/>
    <dgm:cxn modelId="{E3106939-59AB-482E-93C7-12A581A2AD9B}" type="presOf" srcId="{F3582249-3146-4161-8848-10E96082EB2B}" destId="{21254E1F-327E-4D97-AD12-F4CE11A90E68}" srcOrd="1" destOrd="0" presId="urn:microsoft.com/office/officeart/2005/8/layout/matrix1"/>
    <dgm:cxn modelId="{25623C1E-31B0-4E99-9032-382F6CC2BDE1}" type="presOf" srcId="{F3582249-3146-4161-8848-10E96082EB2B}" destId="{5804AB4B-0060-4D18-9782-11BE48E126F2}" srcOrd="0" destOrd="0" presId="urn:microsoft.com/office/officeart/2005/8/layout/matrix1"/>
    <dgm:cxn modelId="{75ECFD1C-8F2C-4CFC-AD50-C63B98B95872}" srcId="{44845AE9-699C-4BA4-8D20-63E252C74B99}" destId="{4A5BFEB6-ABAF-4EFF-BE84-528FE8FF569D}" srcOrd="2" destOrd="0" parTransId="{167A7D99-3C89-4151-8DE1-8D9BDB1F43F9}" sibTransId="{F5114A2B-46C4-4723-868D-E499C9D9ED8F}"/>
    <dgm:cxn modelId="{BB8F52B3-7966-454D-8532-AE157520114D}" type="presOf" srcId="{2066C47E-75DA-4E80-80C8-A107A7E89EE1}" destId="{6B8F8721-7355-4DE7-AF5F-7EB45BA79369}" srcOrd="0" destOrd="0" presId="urn:microsoft.com/office/officeart/2005/8/layout/matrix1"/>
    <dgm:cxn modelId="{522F1A04-8EFE-4A88-B364-40F053FA704F}" type="presParOf" srcId="{DE12121A-2E63-4C3B-AF56-5CB20704E454}" destId="{BF731C2D-D41A-42AD-9AF2-7DCFCDC5FFFA}" srcOrd="0" destOrd="0" presId="urn:microsoft.com/office/officeart/2005/8/layout/matrix1"/>
    <dgm:cxn modelId="{235676DA-FA76-49B5-AF24-6B19E6C104C5}" type="presParOf" srcId="{BF731C2D-D41A-42AD-9AF2-7DCFCDC5FFFA}" destId="{B24FF4FB-4114-4FB8-88DF-A48243C65397}" srcOrd="0" destOrd="0" presId="urn:microsoft.com/office/officeart/2005/8/layout/matrix1"/>
    <dgm:cxn modelId="{B699B507-2958-470D-921D-304A0E8C2721}" type="presParOf" srcId="{BF731C2D-D41A-42AD-9AF2-7DCFCDC5FFFA}" destId="{31D1552E-3F2B-44EC-B55D-25BF3BC87FEA}" srcOrd="1" destOrd="0" presId="urn:microsoft.com/office/officeart/2005/8/layout/matrix1"/>
    <dgm:cxn modelId="{F0E632FD-10E2-4374-9D5E-709EA19DD002}" type="presParOf" srcId="{BF731C2D-D41A-42AD-9AF2-7DCFCDC5FFFA}" destId="{5804AB4B-0060-4D18-9782-11BE48E126F2}" srcOrd="2" destOrd="0" presId="urn:microsoft.com/office/officeart/2005/8/layout/matrix1"/>
    <dgm:cxn modelId="{0A4D9694-DFB5-4DD6-93CA-36BD28EEEAF1}" type="presParOf" srcId="{BF731C2D-D41A-42AD-9AF2-7DCFCDC5FFFA}" destId="{21254E1F-327E-4D97-AD12-F4CE11A90E68}" srcOrd="3" destOrd="0" presId="urn:microsoft.com/office/officeart/2005/8/layout/matrix1"/>
    <dgm:cxn modelId="{B620A07E-A049-423E-9356-49092202DB92}" type="presParOf" srcId="{BF731C2D-D41A-42AD-9AF2-7DCFCDC5FFFA}" destId="{78411A2B-97F2-43F1-AB88-AEFE8A34326E}" srcOrd="4" destOrd="0" presId="urn:microsoft.com/office/officeart/2005/8/layout/matrix1"/>
    <dgm:cxn modelId="{C2933D06-58AE-44EC-8A80-A2F015E60916}" type="presParOf" srcId="{BF731C2D-D41A-42AD-9AF2-7DCFCDC5FFFA}" destId="{3A9D4637-4817-4925-BF59-FFB4DC16307D}" srcOrd="5" destOrd="0" presId="urn:microsoft.com/office/officeart/2005/8/layout/matrix1"/>
    <dgm:cxn modelId="{7E574F94-8296-43BD-95D4-CE76FADD61BD}" type="presParOf" srcId="{BF731C2D-D41A-42AD-9AF2-7DCFCDC5FFFA}" destId="{6B8F8721-7355-4DE7-AF5F-7EB45BA79369}" srcOrd="6" destOrd="0" presId="urn:microsoft.com/office/officeart/2005/8/layout/matrix1"/>
    <dgm:cxn modelId="{53F3C318-977F-41B5-B7D3-D33E8B52AE44}" type="presParOf" srcId="{BF731C2D-D41A-42AD-9AF2-7DCFCDC5FFFA}" destId="{AB863AD0-BFB8-4E3C-9FB3-5D779F02CFE1}" srcOrd="7" destOrd="0" presId="urn:microsoft.com/office/officeart/2005/8/layout/matrix1"/>
    <dgm:cxn modelId="{CF7B0C30-0044-4A9F-9453-CD45712B7E56}" type="presParOf" srcId="{DE12121A-2E63-4C3B-AF56-5CB20704E454}" destId="{429DF7CA-E274-4B27-9EA5-044AE058BDE4}"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4FF4FB-4114-4FB8-88DF-A48243C65397}">
      <dsp:nvSpPr>
        <dsp:cNvPr id="0" name=""/>
        <dsp:cNvSpPr/>
      </dsp:nvSpPr>
      <dsp:spPr>
        <a:xfrm rot="16200000">
          <a:off x="508000" y="-508000"/>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smtClean="0"/>
            <a:t>target </a:t>
          </a:r>
          <a:r>
            <a:rPr lang="en-US" sz="3000" kern="1200" smtClean="0"/>
            <a:t>age group</a:t>
          </a:r>
          <a:endParaRPr lang="en-US" sz="3000" kern="1200" dirty="0"/>
        </a:p>
      </dsp:txBody>
      <dsp:txXfrm rot="16200000">
        <a:off x="762000" y="-762000"/>
        <a:ext cx="1524000" cy="3048000"/>
      </dsp:txXfrm>
    </dsp:sp>
    <dsp:sp modelId="{5804AB4B-0060-4D18-9782-11BE48E126F2}">
      <dsp:nvSpPr>
        <dsp:cNvPr id="0" name=""/>
        <dsp:cNvSpPr/>
      </dsp:nvSpPr>
      <dsp:spPr>
        <a:xfrm>
          <a:off x="3048000" y="0"/>
          <a:ext cx="304800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smtClean="0"/>
            <a:t>uses</a:t>
          </a:r>
          <a:endParaRPr lang="en-US" sz="3000" kern="1200" dirty="0"/>
        </a:p>
      </dsp:txBody>
      <dsp:txXfrm>
        <a:off x="3048000" y="0"/>
        <a:ext cx="3048000" cy="1524000"/>
      </dsp:txXfrm>
    </dsp:sp>
    <dsp:sp modelId="{78411A2B-97F2-43F1-AB88-AEFE8A34326E}">
      <dsp:nvSpPr>
        <dsp:cNvPr id="0" name=""/>
        <dsp:cNvSpPr/>
      </dsp:nvSpPr>
      <dsp:spPr>
        <a:xfrm rot="10800000">
          <a:off x="0" y="2032000"/>
          <a:ext cx="304800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smtClean="0"/>
            <a:t>Price range</a:t>
          </a:r>
          <a:endParaRPr lang="en-US" sz="3000" kern="1200" dirty="0"/>
        </a:p>
      </dsp:txBody>
      <dsp:txXfrm rot="10800000">
        <a:off x="0" y="2539999"/>
        <a:ext cx="3048000" cy="1524000"/>
      </dsp:txXfrm>
    </dsp:sp>
    <dsp:sp modelId="{6B8F8721-7355-4DE7-AF5F-7EB45BA79369}">
      <dsp:nvSpPr>
        <dsp:cNvPr id="0" name=""/>
        <dsp:cNvSpPr/>
      </dsp:nvSpPr>
      <dsp:spPr>
        <a:xfrm rot="5400000">
          <a:off x="3556000" y="1523999"/>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smtClean="0"/>
            <a:t>Advertising techniques</a:t>
          </a:r>
          <a:endParaRPr lang="en-US" sz="3000" kern="1200" dirty="0"/>
        </a:p>
      </dsp:txBody>
      <dsp:txXfrm rot="5400000">
        <a:off x="3810000" y="1777999"/>
        <a:ext cx="1524000" cy="3048000"/>
      </dsp:txXfrm>
    </dsp:sp>
    <dsp:sp modelId="{429DF7CA-E274-4B27-9EA5-044AE058BDE4}">
      <dsp:nvSpPr>
        <dsp:cNvPr id="0" name=""/>
        <dsp:cNvSpPr/>
      </dsp:nvSpPr>
      <dsp:spPr>
        <a:xfrm>
          <a:off x="2133600" y="1523999"/>
          <a:ext cx="1828800" cy="101600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product</a:t>
          </a:r>
          <a:endParaRPr lang="en-US" sz="3000" kern="1200" dirty="0"/>
        </a:p>
      </dsp:txBody>
      <dsp:txXfrm>
        <a:off x="2133600" y="1523999"/>
        <a:ext cx="1828800" cy="101600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5198A1-1A68-4DD3-A4A5-009A21294CD9}" type="datetimeFigureOut">
              <a:rPr lang="en-US" smtClean="0"/>
              <a:pPr/>
              <a:t>11/11/2009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3CE7E5-ABD4-45D2-A044-752C85F26B8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vhost.oddcast.com/vhssplayer.php?acc=36730&amp;ss=1108599&amp;sl=1378614&amp;l=0&amp;h=300&amp;w=400&amp;bc=FFFFFF&amp;mid=69145&amp;t=1"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flvs.net/"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i="1" strike="noStrike" baseline="0" dirty="0" smtClean="0">
                <a:solidFill>
                  <a:schemeClr val="tx2">
                    <a:lumMod val="40000"/>
                    <a:lumOff val="60000"/>
                  </a:schemeClr>
                </a:solidFill>
              </a:rPr>
              <a:t> </a:t>
            </a:r>
            <a:r>
              <a:rPr lang="en-US" b="1" i="1" strike="noStrike" baseline="0" dirty="0" err="1" smtClean="0">
                <a:solidFill>
                  <a:schemeClr val="tx2">
                    <a:lumMod val="40000"/>
                    <a:lumOff val="60000"/>
                  </a:schemeClr>
                </a:solidFill>
              </a:rPr>
              <a:t>Marchman</a:t>
            </a:r>
            <a:r>
              <a:rPr lang="en-US" b="1" i="1" strike="noStrike" baseline="0" dirty="0" smtClean="0">
                <a:solidFill>
                  <a:schemeClr val="tx2">
                    <a:lumMod val="40000"/>
                    <a:lumOff val="60000"/>
                  </a:schemeClr>
                </a:solidFill>
              </a:rPr>
              <a:t> </a:t>
            </a:r>
            <a:r>
              <a:rPr lang="en-US" i="1" baseline="0" dirty="0" smtClean="0"/>
              <a:t>(Social Studies – 10 / 7 / 09)</a:t>
            </a:r>
            <a:endParaRPr lang="en-US" i="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i="1"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i="1" dirty="0" smtClean="0"/>
              <a:t>Styles </a:t>
            </a:r>
            <a:r>
              <a:rPr lang="en-US" i="1" dirty="0" smtClean="0"/>
              <a:t> (Fitness Lifestyle</a:t>
            </a:r>
            <a:r>
              <a:rPr lang="en-US" i="1" baseline="0" dirty="0" smtClean="0"/>
              <a:t> Design  &amp; Lifestyle Management Skills  10/8/09) </a:t>
            </a:r>
            <a:endParaRPr lang="en-US" i="1" dirty="0" smtClean="0"/>
          </a:p>
          <a:p>
            <a:r>
              <a:rPr lang="en-US" sz="1200" kern="1200" dirty="0" smtClean="0">
                <a:solidFill>
                  <a:schemeClr val="tx1"/>
                </a:solidFill>
                <a:latin typeface="+mn-lt"/>
                <a:ea typeface="+mn-ea"/>
                <a:cs typeface="+mn-cs"/>
              </a:rPr>
              <a:t>   Amanda “Amy” Gold  (LLT – Styles)</a:t>
            </a:r>
          </a:p>
          <a:p>
            <a:endParaRPr lang="en-US" sz="1200" kern="1200" dirty="0" smtClean="0">
              <a:solidFill>
                <a:schemeClr val="tx1"/>
              </a:solidFill>
              <a:latin typeface="+mn-lt"/>
              <a:ea typeface="+mn-ea"/>
              <a:cs typeface="+mn-cs"/>
            </a:endParaRPr>
          </a:p>
          <a:p>
            <a:r>
              <a:rPr lang="en-US" sz="1200" b="1" i="1" kern="1200" dirty="0" smtClean="0">
                <a:solidFill>
                  <a:schemeClr val="tx1"/>
                </a:solidFill>
                <a:latin typeface="+mn-lt"/>
                <a:ea typeface="+mn-ea"/>
                <a:cs typeface="+mn-cs"/>
              </a:rPr>
              <a:t>M </a:t>
            </a:r>
            <a:r>
              <a:rPr lang="en-US" sz="1200" b="1" i="1" kern="1200" dirty="0" err="1" smtClean="0">
                <a:solidFill>
                  <a:schemeClr val="tx1"/>
                </a:solidFill>
                <a:latin typeface="+mn-lt"/>
                <a:ea typeface="+mn-ea"/>
                <a:cs typeface="+mn-cs"/>
              </a:rPr>
              <a:t>DeLucas</a:t>
            </a:r>
            <a:r>
              <a:rPr lang="en-US" sz="1200" b="1" i="1" kern="1200" baseline="0" dirty="0" smtClean="0">
                <a:solidFill>
                  <a:schemeClr val="tx1"/>
                </a:solidFill>
                <a:latin typeface="+mn-lt"/>
                <a:ea typeface="+mn-ea"/>
                <a:cs typeface="+mn-cs"/>
              </a:rPr>
              <a:t> </a:t>
            </a:r>
            <a:r>
              <a:rPr lang="en-US" sz="1200" i="1" kern="1200" baseline="0" dirty="0" smtClean="0">
                <a:solidFill>
                  <a:schemeClr val="tx1"/>
                </a:solidFill>
                <a:latin typeface="+mn-lt"/>
                <a:ea typeface="+mn-ea"/>
                <a:cs typeface="+mn-cs"/>
              </a:rPr>
              <a:t>(Biology/Marine Science – 10/13/09)</a:t>
            </a:r>
          </a:p>
          <a:p>
            <a:r>
              <a:rPr lang="en-US" sz="1200" i="1" kern="1200" baseline="0" dirty="0" smtClean="0">
                <a:solidFill>
                  <a:schemeClr val="tx1"/>
                </a:solidFill>
                <a:latin typeface="+mn-lt"/>
                <a:ea typeface="+mn-ea"/>
                <a:cs typeface="+mn-cs"/>
              </a:rPr>
              <a:t>   Recruiting LLT</a:t>
            </a:r>
          </a:p>
          <a:p>
            <a:endParaRPr lang="en-US" sz="1200" kern="1200" baseline="0" dirty="0" smtClean="0">
              <a:solidFill>
                <a:schemeClr val="tx1"/>
              </a:solidFill>
              <a:latin typeface="+mn-lt"/>
              <a:ea typeface="+mn-ea"/>
              <a:cs typeface="+mn-cs"/>
            </a:endParaRPr>
          </a:p>
          <a:p>
            <a:r>
              <a:rPr lang="en-US" b="1" dirty="0" smtClean="0"/>
              <a:t>Marshall </a:t>
            </a:r>
            <a:r>
              <a:rPr lang="en-US" dirty="0" smtClean="0"/>
              <a:t>(different</a:t>
            </a:r>
            <a:r>
              <a:rPr lang="en-US" baseline="0" dirty="0" smtClean="0"/>
              <a:t> slide show 10 / 3 / 09 – 10/28/09)</a:t>
            </a:r>
          </a:p>
          <a:p>
            <a:endParaRPr lang="en-US" baseline="0" dirty="0" smtClean="0"/>
          </a:p>
          <a:p>
            <a:r>
              <a:rPr lang="en-US" b="1" baseline="0" dirty="0" err="1" smtClean="0"/>
              <a:t>Rentas</a:t>
            </a:r>
            <a:r>
              <a:rPr lang="en-US" b="1" baseline="0" dirty="0" smtClean="0"/>
              <a:t> </a:t>
            </a:r>
            <a:r>
              <a:rPr lang="en-US" b="0" baseline="0" dirty="0" smtClean="0"/>
              <a:t> 10-21-09 ??</a:t>
            </a:r>
          </a:p>
          <a:p>
            <a:endParaRPr lang="en-US" baseline="0" dirty="0" smtClean="0"/>
          </a:p>
          <a:p>
            <a:r>
              <a:rPr lang="en-US" b="1" baseline="0" dirty="0" err="1" smtClean="0"/>
              <a:t>McGinity</a:t>
            </a:r>
            <a:r>
              <a:rPr lang="en-US" b="1" baseline="0" dirty="0" smtClean="0"/>
              <a:t> </a:t>
            </a:r>
            <a:r>
              <a:rPr lang="en-US" b="0" i="0" baseline="0" dirty="0" smtClean="0"/>
              <a:t>10-28-09 ??</a:t>
            </a:r>
          </a:p>
          <a:p>
            <a:endParaRPr lang="en-US" baseline="0" dirty="0" smtClean="0"/>
          </a:p>
          <a:p>
            <a:r>
              <a:rPr lang="en-US" b="1" baseline="0" dirty="0" smtClean="0"/>
              <a:t>Butler</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are here if you have questions. </a:t>
            </a:r>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a:t>
            </a:r>
            <a:r>
              <a:rPr lang="en-US" baseline="0" dirty="0" smtClean="0"/>
              <a:t> / 5 samples</a:t>
            </a:r>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Fitness Lifestyle</a:t>
            </a:r>
            <a:r>
              <a:rPr lang="en-US" i="1" baseline="0" dirty="0" smtClean="0"/>
              <a:t> Design  &amp; Lifestyle Management Skills  (Styles) </a:t>
            </a:r>
            <a:endParaRPr lang="en-US" i="1" dirty="0" smtClean="0"/>
          </a:p>
          <a:p>
            <a:endParaRPr lang="en-US" dirty="0" smtClean="0"/>
          </a:p>
          <a:p>
            <a:r>
              <a:rPr lang="en-US" dirty="0" smtClean="0"/>
              <a:t>Literacy</a:t>
            </a:r>
            <a:r>
              <a:rPr lang="en-US" baseline="0" dirty="0" smtClean="0"/>
              <a:t> g</a:t>
            </a:r>
            <a:r>
              <a:rPr lang="en-US" dirty="0" smtClean="0"/>
              <a:t>oals should have your </a:t>
            </a:r>
            <a:r>
              <a:rPr lang="en-US" b="1" dirty="0" smtClean="0"/>
              <a:t>vision </a:t>
            </a:r>
            <a:r>
              <a:rPr lang="en-US" dirty="0" smtClean="0"/>
              <a:t>of what you want to learn about, </a:t>
            </a:r>
            <a:r>
              <a:rPr lang="en-US" b="1" dirty="0" smtClean="0"/>
              <a:t>target specific</a:t>
            </a:r>
            <a:r>
              <a:rPr lang="en-US" b="1" baseline="0" dirty="0" smtClean="0"/>
              <a:t> </a:t>
            </a:r>
            <a:r>
              <a:rPr lang="en-US" baseline="0" dirty="0" smtClean="0"/>
              <a:t>topics and/or outcomes, </a:t>
            </a:r>
            <a:r>
              <a:rPr lang="en-US" b="1" baseline="0" dirty="0" smtClean="0"/>
              <a:t>increase student success </a:t>
            </a:r>
            <a:r>
              <a:rPr lang="en-US" baseline="0" dirty="0" smtClean="0"/>
              <a:t>as related to your FLVS business goals, and of course, be related to literacy in some way.</a:t>
            </a:r>
          </a:p>
          <a:p>
            <a:endParaRPr lang="en-US" baseline="0" dirty="0" smtClean="0"/>
          </a:p>
          <a:p>
            <a:r>
              <a:rPr lang="en-US" baseline="0" dirty="0" smtClean="0"/>
              <a:t>SMART = Specific</a:t>
            </a:r>
          </a:p>
          <a:p>
            <a:r>
              <a:rPr lang="en-US" baseline="0" dirty="0" smtClean="0"/>
              <a:t>              Measurable</a:t>
            </a:r>
          </a:p>
          <a:p>
            <a:r>
              <a:rPr lang="en-US" baseline="0" dirty="0" smtClean="0"/>
              <a:t>              Achievable</a:t>
            </a:r>
          </a:p>
          <a:p>
            <a:r>
              <a:rPr lang="en-US" baseline="0" dirty="0" smtClean="0"/>
              <a:t>               Realistic</a:t>
            </a:r>
          </a:p>
          <a:p>
            <a:r>
              <a:rPr lang="en-US" baseline="0" dirty="0" smtClean="0"/>
              <a:t>               Time Specific</a:t>
            </a:r>
          </a:p>
          <a:p>
            <a:endParaRPr lang="en-US" baseline="0" dirty="0" smtClean="0"/>
          </a:p>
          <a:p>
            <a:r>
              <a:rPr lang="en-US" baseline="0" dirty="0" smtClean="0"/>
              <a:t>Goals start with a question…</a:t>
            </a:r>
          </a:p>
          <a:p>
            <a:r>
              <a:rPr lang="en-US" baseline="0" dirty="0" smtClean="0"/>
              <a:t>		</a:t>
            </a:r>
            <a:r>
              <a:rPr lang="en-US" b="1" i="1" baseline="0" dirty="0" smtClean="0"/>
              <a:t>How can I</a:t>
            </a:r>
          </a:p>
          <a:p>
            <a:r>
              <a:rPr lang="en-US" b="1" i="1" baseline="0" dirty="0" smtClean="0"/>
              <a:t>		What do I need in order to obtain</a:t>
            </a:r>
          </a:p>
          <a:p>
            <a:r>
              <a:rPr lang="en-US" baseline="0" dirty="0" smtClean="0"/>
              <a:t>Maybe they start with an </a:t>
            </a:r>
          </a:p>
          <a:p>
            <a:r>
              <a:rPr lang="en-US" b="1" baseline="0" dirty="0" smtClean="0"/>
              <a:t>		area of concern</a:t>
            </a:r>
          </a:p>
          <a:p>
            <a:r>
              <a:rPr lang="en-US" baseline="0" dirty="0" smtClean="0"/>
              <a:t>		</a:t>
            </a:r>
            <a:r>
              <a:rPr lang="en-US" b="1" baseline="0" dirty="0" smtClean="0"/>
              <a:t>or </a:t>
            </a:r>
          </a:p>
          <a:p>
            <a:r>
              <a:rPr lang="en-US" b="1" baseline="0" dirty="0" smtClean="0"/>
              <a:t>		problem</a:t>
            </a:r>
          </a:p>
          <a:p>
            <a:endParaRPr lang="en-US" b="1" baseline="0" dirty="0" smtClean="0"/>
          </a:p>
          <a:p>
            <a:r>
              <a:rPr lang="en-US" baseline="0" dirty="0" smtClean="0"/>
              <a:t>That falls in line with the business goals…</a:t>
            </a:r>
          </a:p>
          <a:p>
            <a:endParaRPr lang="en-US" b="1" i="1" baseline="0" dirty="0" smtClean="0"/>
          </a:p>
          <a:p>
            <a:r>
              <a:rPr lang="en-US" b="1" i="1" baseline="0" dirty="0" smtClean="0"/>
              <a:t>Increase FLVS and GS Revenue</a:t>
            </a:r>
          </a:p>
          <a:p>
            <a:r>
              <a:rPr lang="en-US" b="1" i="1" baseline="0" dirty="0" smtClean="0"/>
              <a:t>Deliver Courses that Impact Completion Rate</a:t>
            </a:r>
          </a:p>
          <a:p>
            <a:r>
              <a:rPr lang="en-US" b="1" i="1" baseline="0" dirty="0" smtClean="0"/>
              <a:t>Increase Team and FLVS Efficiency</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Lit</a:t>
            </a:r>
            <a:r>
              <a:rPr lang="en-US" baseline="0" dirty="0" smtClean="0"/>
              <a:t> goals need to include what you want to learn about and how it relates to student success. Steps are informal, and include the PD opportunities you think you will engage in to meet your goal.</a:t>
            </a:r>
          </a:p>
          <a:p>
            <a:endParaRPr lang="en-US" baseline="0" dirty="0" smtClean="0"/>
          </a:p>
          <a:p>
            <a:r>
              <a:rPr lang="en-US" b="1" baseline="0" dirty="0" smtClean="0"/>
              <a:t>Sample A is like the AOC then moves to - Study and planning part to determine how what you do impacts FLVS and Students</a:t>
            </a:r>
            <a:endParaRPr lang="en-US" b="1"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sample</a:t>
            </a:r>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3DT,</a:t>
            </a:r>
            <a:r>
              <a:rPr lang="en-US" baseline="0" dirty="0" smtClean="0"/>
              <a:t> BITES, MLC, SOLVE, Literacy BITES, Self study on Lit strategies, reading endorsement, or other literacy-related PD (self study is acceptable). Any questions about lit goals, please contact your literacy coach.</a:t>
            </a:r>
          </a:p>
          <a:p>
            <a:endParaRPr lang="en-US" b="1" i="1" baseline="0" dirty="0" smtClean="0"/>
          </a:p>
          <a:p>
            <a:r>
              <a:rPr lang="en-US" b="1" i="1" baseline="0" dirty="0" smtClean="0"/>
              <a:t>Next few slides…Ways to study and plan – research practices that will help launch or ascertain your desired outcome / plan </a:t>
            </a:r>
            <a:endParaRPr lang="en-US" b="1" i="1"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The 3DT (3 Part Diagnostic Tool)is </a:t>
            </a:r>
            <a:r>
              <a:rPr lang="en-US" sz="1200" kern="1200" dirty="0" err="1" smtClean="0">
                <a:solidFill>
                  <a:schemeClr val="tx1"/>
                </a:solidFill>
                <a:latin typeface="+mn-lt"/>
                <a:ea typeface="+mn-ea"/>
                <a:cs typeface="+mn-cs"/>
              </a:rPr>
              <a:t>is</a:t>
            </a:r>
            <a:r>
              <a:rPr lang="en-US" sz="1200" kern="1200" dirty="0" smtClean="0">
                <a:solidFill>
                  <a:schemeClr val="tx1"/>
                </a:solidFill>
                <a:latin typeface="+mn-lt"/>
                <a:ea typeface="+mn-ea"/>
                <a:cs typeface="+mn-cs"/>
              </a:rPr>
              <a:t> proving to be a valuable tool for our teachers! As a reminder, 3DT is a three part diagnostic tool to help us learn more about our students — before they enter our courses. The 3DT is implemented through VSA and will go out to students on an annual basis. This diagnostic will consist of three parts: </a:t>
            </a:r>
          </a:p>
          <a:p>
            <a:pPr lvl="0"/>
            <a:r>
              <a:rPr lang="en-US" sz="1200" kern="1200" dirty="0" smtClean="0">
                <a:solidFill>
                  <a:schemeClr val="tx1"/>
                </a:solidFill>
                <a:latin typeface="+mn-lt"/>
                <a:ea typeface="+mn-ea"/>
                <a:cs typeface="+mn-cs"/>
              </a:rPr>
              <a:t>A </a:t>
            </a:r>
            <a:r>
              <a:rPr lang="en-US" sz="1200" b="1" kern="1200" dirty="0" smtClean="0">
                <a:solidFill>
                  <a:schemeClr val="tx1"/>
                </a:solidFill>
                <a:latin typeface="+mn-lt"/>
                <a:ea typeface="+mn-ea"/>
                <a:cs typeface="+mn-cs"/>
              </a:rPr>
              <a:t>learning styles quiz</a:t>
            </a:r>
            <a:r>
              <a:rPr lang="en-US" sz="1200" kern="1200" dirty="0" smtClean="0">
                <a:solidFill>
                  <a:schemeClr val="tx1"/>
                </a:solidFill>
                <a:latin typeface="+mn-lt"/>
                <a:ea typeface="+mn-ea"/>
                <a:cs typeface="+mn-cs"/>
              </a:rPr>
              <a:t> to identify visual, auditory, and kinesthetic learners. </a:t>
            </a:r>
          </a:p>
          <a:p>
            <a:pPr lvl="0"/>
            <a:r>
              <a:rPr lang="en-US" sz="1200" kern="1200" dirty="0" smtClean="0">
                <a:solidFill>
                  <a:schemeClr val="tx1"/>
                </a:solidFill>
                <a:latin typeface="+mn-lt"/>
                <a:ea typeface="+mn-ea"/>
                <a:cs typeface="+mn-cs"/>
              </a:rPr>
              <a:t>An to identify avid readers, moderate (average) readers, and occasional (non-reader). </a:t>
            </a:r>
          </a:p>
          <a:p>
            <a:pPr lvl="0"/>
            <a:r>
              <a:rPr lang="en-US" sz="1200" kern="1200" dirty="0" smtClean="0">
                <a:solidFill>
                  <a:schemeClr val="tx1"/>
                </a:solidFill>
                <a:latin typeface="+mn-lt"/>
                <a:ea typeface="+mn-ea"/>
                <a:cs typeface="+mn-cs"/>
              </a:rPr>
              <a:t>A </a:t>
            </a:r>
            <a:r>
              <a:rPr lang="en-US" sz="1200" b="1" kern="1200" dirty="0" smtClean="0">
                <a:solidFill>
                  <a:schemeClr val="tx1"/>
                </a:solidFill>
                <a:latin typeface="+mn-lt"/>
                <a:ea typeface="+mn-ea"/>
                <a:cs typeface="+mn-cs"/>
              </a:rPr>
              <a:t>reading comprehension diagnostic</a:t>
            </a:r>
            <a:r>
              <a:rPr lang="en-US" sz="1200" kern="1200" dirty="0" smtClean="0">
                <a:solidFill>
                  <a:schemeClr val="tx1"/>
                </a:solidFill>
                <a:latin typeface="+mn-lt"/>
                <a:ea typeface="+mn-ea"/>
                <a:cs typeface="+mn-cs"/>
              </a:rPr>
              <a:t> to identify students’ reading ability: independent, instructional, or dependent (frustrated). </a:t>
            </a:r>
          </a:p>
          <a:p>
            <a:r>
              <a:rPr lang="en-US" sz="1200" kern="1200" dirty="0" smtClean="0">
                <a:solidFill>
                  <a:schemeClr val="tx1"/>
                </a:solidFill>
                <a:latin typeface="+mn-lt"/>
                <a:ea typeface="+mn-ea"/>
                <a:cs typeface="+mn-cs"/>
              </a:rPr>
              <a:t>The entire 3DT is voluntary, interactive, and student-friendly and should take no longer than 30 minutes to complete. The information gained from the diagnostic will be housed in VSA for all teachers to view. </a:t>
            </a:r>
          </a:p>
          <a:p>
            <a:r>
              <a:rPr lang="en-US" sz="1200" kern="1200" dirty="0" smtClean="0">
                <a:solidFill>
                  <a:schemeClr val="tx1"/>
                </a:solidFill>
                <a:latin typeface="+mn-lt"/>
                <a:ea typeface="+mn-ea"/>
                <a:cs typeface="+mn-cs"/>
              </a:rPr>
              <a:t>Feel free to use this </a:t>
            </a:r>
            <a:r>
              <a:rPr lang="en-US" sz="1200" kern="1200" dirty="0" err="1" smtClean="0">
                <a:solidFill>
                  <a:schemeClr val="tx1"/>
                </a:solidFill>
                <a:latin typeface="+mn-lt"/>
                <a:ea typeface="+mn-ea"/>
                <a:cs typeface="+mn-cs"/>
              </a:rPr>
              <a:t>SitePal</a:t>
            </a:r>
            <a:r>
              <a:rPr lang="en-US" sz="1200" kern="1200" dirty="0" smtClean="0">
                <a:solidFill>
                  <a:schemeClr val="tx1"/>
                </a:solidFill>
                <a:latin typeface="+mn-lt"/>
                <a:ea typeface="+mn-ea"/>
                <a:cs typeface="+mn-cs"/>
              </a:rPr>
              <a:t> in order to advertise the 3DT to your students: </a:t>
            </a:r>
            <a:r>
              <a:rPr lang="en-US" sz="1200" kern="1200" dirty="0" smtClean="0">
                <a:solidFill>
                  <a:schemeClr val="tx1"/>
                </a:solidFill>
                <a:latin typeface="+mn-lt"/>
                <a:ea typeface="+mn-ea"/>
                <a:cs typeface="+mn-cs"/>
                <a:hlinkClick r:id="rId3"/>
              </a:rPr>
              <a:t>http://vhost.oddcast.com/vhssplayer.php?acc=36730&amp;ss=1108599&amp;sl=1378614&amp;l=0&amp;h=300&amp;w=400&amp;bc=FFFFFF&amp;mid=69145&amp;t=1</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b="1" kern="1200" dirty="0" smtClean="0">
                <a:solidFill>
                  <a:srgbClr val="FF0000"/>
                </a:solidFill>
                <a:latin typeface="+mn-lt"/>
                <a:ea typeface="+mn-ea"/>
                <a:cs typeface="+mn-cs"/>
              </a:rPr>
              <a:t>HOW</a:t>
            </a:r>
            <a:r>
              <a:rPr lang="en-US" sz="1200" b="1" kern="1200" baseline="0" dirty="0" smtClean="0">
                <a:solidFill>
                  <a:srgbClr val="FF0000"/>
                </a:solidFill>
                <a:latin typeface="+mn-lt"/>
                <a:ea typeface="+mn-ea"/>
                <a:cs typeface="+mn-cs"/>
              </a:rPr>
              <a:t> TEACHERS ACCESS…</a:t>
            </a:r>
            <a:endParaRPr lang="en-US" sz="1200" b="1" kern="1200" dirty="0" smtClean="0">
              <a:solidFill>
                <a:srgbClr val="FF0000"/>
              </a:solidFill>
              <a:latin typeface="+mn-lt"/>
              <a:ea typeface="+mn-ea"/>
              <a:cs typeface="+mn-cs"/>
            </a:endParaRPr>
          </a:p>
          <a:p>
            <a:r>
              <a:rPr lang="en-US" b="0" dirty="0" smtClean="0">
                <a:solidFill>
                  <a:schemeClr val="bg1"/>
                </a:solidFill>
              </a:rPr>
              <a:t>1.  Log onto VSA from </a:t>
            </a:r>
            <a:r>
              <a:rPr lang="en-US" b="0" dirty="0" smtClean="0">
                <a:solidFill>
                  <a:schemeClr val="bg1"/>
                </a:solidFill>
                <a:hlinkClick r:id="rId4"/>
              </a:rPr>
              <a:t>www.flvs.net</a:t>
            </a:r>
            <a:r>
              <a:rPr lang="en-US" b="0" dirty="0" smtClean="0">
                <a:solidFill>
                  <a:schemeClr val="bg1"/>
                </a:solidFill>
              </a:rPr>
              <a:t> </a:t>
            </a:r>
          </a:p>
          <a:p>
            <a:r>
              <a:rPr lang="en-US" b="0" dirty="0" smtClean="0">
                <a:solidFill>
                  <a:schemeClr val="bg1"/>
                </a:solidFill>
              </a:rPr>
              <a:t>2.  To search for teacher reports, hover your mouse over the reports section</a:t>
            </a:r>
          </a:p>
          <a:p>
            <a:r>
              <a:rPr lang="en-US" b="0" dirty="0" smtClean="0">
                <a:solidFill>
                  <a:schemeClr val="bg1"/>
                </a:solidFill>
              </a:rPr>
              <a:t>3.  Then select Teacher Management Reports.  The last selection from there will be 3DT score summary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4.  The report will appear as an Excel spreadsheet.  Here you can view the student name, grade level, learning style, comprehension break down, and interest level.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5. </a:t>
            </a:r>
            <a:r>
              <a:rPr lang="en-US" dirty="0" smtClean="0">
                <a:solidFill>
                  <a:schemeClr val="bg1"/>
                </a:solidFill>
              </a:rPr>
              <a:t>To search for an individual student, fill in info here.  Be sure to select ‘students’ in the drop down menu.</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6. </a:t>
            </a:r>
            <a:r>
              <a:rPr lang="en-US" dirty="0" smtClean="0">
                <a:solidFill>
                  <a:schemeClr val="bg1"/>
                </a:solidFill>
              </a:rPr>
              <a:t>The student’s information will be listed here on their Cumulative Academic Report Screen.  As you can see, this student has not taken 3DT yet.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a:t>
            </a:r>
            <a:r>
              <a:rPr lang="en-US" b="0" dirty="0" smtClean="0"/>
              <a:t>.   </a:t>
            </a:r>
            <a:r>
              <a:rPr lang="en-US" b="0" dirty="0" smtClean="0">
                <a:solidFill>
                  <a:schemeClr val="bg1"/>
                </a:solidFill>
              </a:rPr>
              <a:t>If student completed the 3DT testing and the scores for each section appear</a:t>
            </a:r>
            <a:r>
              <a:rPr lang="en-US" b="0" baseline="0" dirty="0" smtClean="0">
                <a:solidFill>
                  <a:schemeClr val="bg1"/>
                </a:solidFill>
              </a:rPr>
              <a:t> to the far right of the table</a:t>
            </a:r>
            <a:r>
              <a:rPr lang="en-US" b="0" dirty="0" smtClean="0">
                <a:solidFill>
                  <a:schemeClr val="bg1"/>
                </a:solidFill>
              </a:rPr>
              <a:t>.</a:t>
            </a:r>
          </a:p>
          <a:p>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Resources to use with students</a:t>
            </a:r>
          </a:p>
          <a:p>
            <a:endParaRPr lang="en-US" dirty="0" smtClean="0"/>
          </a:p>
          <a:p>
            <a:r>
              <a:rPr lang="en-US" dirty="0" smtClean="0"/>
              <a:t>How</a:t>
            </a:r>
            <a:r>
              <a:rPr lang="en-US" baseline="0" dirty="0" smtClean="0"/>
              <a:t> to access virtual library.</a:t>
            </a:r>
          </a:p>
          <a:p>
            <a:endParaRPr lang="en-US" baseline="0" dirty="0" smtClean="0"/>
          </a:p>
          <a:p>
            <a:r>
              <a:rPr lang="en-US" dirty="0" smtClean="0"/>
              <a:t>http://library.flvs.net/</a:t>
            </a:r>
          </a:p>
          <a:p>
            <a:endParaRPr lang="en-US" dirty="0" smtClean="0"/>
          </a:p>
          <a:p>
            <a:r>
              <a:rPr lang="en-US" i="1" dirty="0" smtClean="0"/>
              <a:t>Don’t support</a:t>
            </a:r>
            <a:r>
              <a:rPr lang="en-US" i="1" baseline="0" dirty="0" smtClean="0"/>
              <a:t> all the resources ??</a:t>
            </a:r>
          </a:p>
          <a:p>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Navigation</a:t>
            </a:r>
            <a:r>
              <a:rPr lang="en-US" baseline="0" dirty="0" smtClean="0"/>
              <a:t> page; lots of topics for reference. </a:t>
            </a:r>
            <a:r>
              <a:rPr lang="en-US" dirty="0" smtClean="0"/>
              <a:t>Application Share—Focus on SS sites/ Media Literacy</a:t>
            </a:r>
          </a:p>
          <a:p>
            <a:endParaRPr lang="en-US" dirty="0" smtClean="0"/>
          </a:p>
          <a:p>
            <a:r>
              <a:rPr lang="en-US" dirty="0" smtClean="0"/>
              <a:t>http://library.flvs.net/home.htm</a:t>
            </a:r>
          </a:p>
          <a:p>
            <a:endParaRPr lang="en-US" dirty="0" smtClean="0"/>
          </a:p>
          <a:p>
            <a:r>
              <a:rPr lang="en-US" dirty="0" smtClean="0"/>
              <a:t>Screenshots</a:t>
            </a:r>
            <a:r>
              <a:rPr lang="en-US" baseline="0" dirty="0" smtClean="0"/>
              <a:t> can be great documentation on how this impacted your student or students</a:t>
            </a:r>
          </a:p>
          <a:p>
            <a:endParaRPr lang="en-US" baseline="0" dirty="0" smtClean="0"/>
          </a:p>
          <a:p>
            <a:endParaRPr lang="en-US" baseline="0" dirty="0" smtClean="0"/>
          </a:p>
          <a:p>
            <a:r>
              <a:rPr lang="en-US" b="1" baseline="0" dirty="0" smtClean="0"/>
              <a:t>Media Literacy</a:t>
            </a:r>
          </a:p>
          <a:p>
            <a:r>
              <a:rPr lang="en-US" b="1" baseline="0" dirty="0" smtClean="0"/>
              <a:t>American Congress of …</a:t>
            </a:r>
          </a:p>
          <a:p>
            <a:r>
              <a:rPr lang="en-US" i="1" baseline="0" dirty="0" smtClean="0"/>
              <a:t>What category??</a:t>
            </a:r>
          </a:p>
          <a:p>
            <a:endParaRPr lang="en-US" dirty="0"/>
          </a:p>
        </p:txBody>
      </p:sp>
      <p:sp>
        <p:nvSpPr>
          <p:cNvPr id="4" name="Slide Number Placeholder 3"/>
          <p:cNvSpPr>
            <a:spLocks noGrp="1"/>
          </p:cNvSpPr>
          <p:nvPr>
            <p:ph type="sldNum" sz="quarter" idx="10"/>
          </p:nvPr>
        </p:nvSpPr>
        <p:spPr/>
        <p:txBody>
          <a:bodyPr/>
          <a:lstStyle/>
          <a:p>
            <a:fld id="{0F3CE7E5-ABD4-45D2-A044-752C85F26B86}"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13" descr="Intro 5 19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hasCustomPrompt="1"/>
          </p:nvPr>
        </p:nvSpPr>
        <p:spPr>
          <a:xfrm>
            <a:off x="5105400" y="2130425"/>
            <a:ext cx="3505200" cy="1470025"/>
          </a:xfrm>
          <a:prstGeom prst="rect">
            <a:avLst/>
          </a:prstGeom>
        </p:spPr>
        <p:txBody>
          <a:bodyPr/>
          <a:lstStyle>
            <a:lvl1pPr>
              <a:defRPr>
                <a:solidFill>
                  <a:schemeClr val="tx2"/>
                </a:solidFill>
              </a:defRPr>
            </a:lvl1pPr>
          </a:lstStyle>
          <a:p>
            <a:r>
              <a:rPr lang="en-US" dirty="0" smtClean="0"/>
              <a:t>Title</a:t>
            </a:r>
            <a:endParaRPr lang="en-US" dirty="0"/>
          </a:p>
        </p:txBody>
      </p:sp>
      <p:sp>
        <p:nvSpPr>
          <p:cNvPr id="3" name="Subtitle 2"/>
          <p:cNvSpPr>
            <a:spLocks noGrp="1"/>
          </p:cNvSpPr>
          <p:nvPr>
            <p:ph type="subTitle" idx="1" hasCustomPrompt="1"/>
          </p:nvPr>
        </p:nvSpPr>
        <p:spPr>
          <a:xfrm>
            <a:off x="5257800" y="3810000"/>
            <a:ext cx="3200400" cy="685800"/>
          </a:xfrm>
          <a:prstGeom prst="rect">
            <a:avLst/>
          </a:prstGeom>
        </p:spPr>
        <p:txBody>
          <a:bodyPr/>
          <a:lstStyle>
            <a:lvl1pPr marL="0" indent="0" algn="ctr">
              <a:buNone/>
              <a:defRPr sz="1800" i="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Instructor name, title </a:t>
            </a:r>
          </a:p>
          <a:p>
            <a:r>
              <a:rPr lang="en-US" dirty="0" smtClean="0"/>
              <a:t>Email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0" descr="2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hasCustomPrompt="1"/>
          </p:nvPr>
        </p:nvSpPr>
        <p:spPr>
          <a:xfrm>
            <a:off x="685800" y="381000"/>
            <a:ext cx="5486400" cy="762000"/>
          </a:xfrm>
          <a:prstGeom prst="rect">
            <a:avLst/>
          </a:prstGeom>
        </p:spPr>
        <p:txBody>
          <a:bodyPr/>
          <a:lstStyle>
            <a:lvl1pPr>
              <a:defRPr baseline="0">
                <a:solidFill>
                  <a:schemeClr val="bg1"/>
                </a:solidFill>
              </a:defRPr>
            </a:lvl1pPr>
          </a:lstStyle>
          <a:p>
            <a:r>
              <a:rPr lang="en-US" dirty="0" smtClean="0"/>
              <a:t>Click to edit title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12" descr="3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hasCustomPrompt="1"/>
          </p:nvPr>
        </p:nvSpPr>
        <p:spPr>
          <a:xfrm>
            <a:off x="152400" y="0"/>
            <a:ext cx="5715000" cy="609600"/>
          </a:xfrm>
          <a:prstGeom prst="rect">
            <a:avLst/>
          </a:prstGeom>
        </p:spPr>
        <p:txBody>
          <a:bodyPr/>
          <a:lstStyle>
            <a:lvl1pPr algn="l">
              <a:defRPr baseline="0">
                <a:solidFill>
                  <a:schemeClr val="bg1"/>
                </a:solidFill>
              </a:defRPr>
            </a:lvl1pPr>
          </a:lstStyle>
          <a:p>
            <a:r>
              <a:rPr lang="en-US" dirty="0" smtClean="0"/>
              <a:t>Click to edit title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4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pic>
        <p:nvPicPr>
          <p:cNvPr id="8" name="Picture 10" descr="1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hasCustomPrompt="1"/>
          </p:nvPr>
        </p:nvSpPr>
        <p:spPr>
          <a:xfrm>
            <a:off x="1792288" y="5529262"/>
            <a:ext cx="5486400" cy="719138"/>
          </a:xfrm>
          <a:prstGeom prst="rect">
            <a:avLst/>
          </a:prstGeom>
        </p:spPr>
        <p:txBody>
          <a:bodyPr anchor="t"/>
          <a:lstStyle>
            <a:lvl1pPr algn="ctr">
              <a:defRPr sz="2000" b="0" baseline="0"/>
            </a:lvl1pPr>
          </a:lstStyle>
          <a:p>
            <a:r>
              <a:rPr lang="en-US" dirty="0" smtClean="0"/>
              <a:t>Graph or Smart Object </a:t>
            </a:r>
            <a:br>
              <a:rPr lang="en-US" dirty="0" smtClean="0"/>
            </a:br>
            <a:r>
              <a:rPr lang="en-US" dirty="0" smtClean="0"/>
              <a:t>with Limited Text</a:t>
            </a:r>
            <a:endParaRPr lang="en-US" dirty="0"/>
          </a:p>
        </p:txBody>
      </p:sp>
      <p:sp>
        <p:nvSpPr>
          <p:cNvPr id="7" name="Chart Placeholder 6"/>
          <p:cNvSpPr>
            <a:spLocks noGrp="1"/>
          </p:cNvSpPr>
          <p:nvPr>
            <p:ph type="chart" sz="quarter" idx="10"/>
          </p:nvPr>
        </p:nvSpPr>
        <p:spPr>
          <a:xfrm>
            <a:off x="1676400" y="1143000"/>
            <a:ext cx="5715000" cy="4191000"/>
          </a:xfrm>
          <a:prstGeom prst="rect">
            <a:avLst/>
          </a:prstGeom>
        </p:spPr>
        <p:txBody>
          <a:bodyPr/>
          <a:lstStyle>
            <a:lvl1pPr>
              <a:buNone/>
              <a:defRPr/>
            </a:lvl1pPr>
          </a:lstStyle>
          <a:p>
            <a:r>
              <a:rPr lang="en-US" dirty="0" smtClean="0"/>
              <a:t>Click icon to add chart</a:t>
            </a:r>
            <a:endParaRPr lang="en-US" dirty="0"/>
          </a:p>
        </p:txBody>
      </p:sp>
      <p:sp>
        <p:nvSpPr>
          <p:cNvPr id="15" name="Content Placeholder 14"/>
          <p:cNvSpPr>
            <a:spLocks noGrp="1"/>
          </p:cNvSpPr>
          <p:nvPr>
            <p:ph sz="quarter" idx="11"/>
          </p:nvPr>
        </p:nvSpPr>
        <p:spPr>
          <a:xfrm>
            <a:off x="685800" y="152400"/>
            <a:ext cx="5715000" cy="381000"/>
          </a:xfrm>
          <a:prstGeom prst="rect">
            <a:avLst/>
          </a:prstGeom>
        </p:spPr>
        <p:txBody>
          <a:bodyPr/>
          <a:lstStyle>
            <a:lvl1pPr>
              <a:buNone/>
              <a:defRPr>
                <a:solidFill>
                  <a:schemeClr val="bg1"/>
                </a:solidFill>
              </a:defRPr>
            </a:lvl1pPr>
          </a:lstStyle>
          <a:p>
            <a:pPr lvl="0"/>
            <a:r>
              <a:rPr lang="en-US" dirty="0" smtClean="0"/>
              <a:t>Click to edit Master text</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10" descr="1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hasCustomPrompt="1"/>
          </p:nvPr>
        </p:nvSpPr>
        <p:spPr>
          <a:xfrm>
            <a:off x="5562600" y="2514600"/>
            <a:ext cx="2819400" cy="566738"/>
          </a:xfrm>
          <a:prstGeom prst="rect">
            <a:avLst/>
          </a:prstGeom>
        </p:spPr>
        <p:txBody>
          <a:bodyPr anchor="t"/>
          <a:lstStyle>
            <a:lvl1pPr algn="ctr">
              <a:defRPr sz="2000" b="0"/>
            </a:lvl1pPr>
          </a:lstStyle>
          <a:p>
            <a:r>
              <a:rPr lang="en-US" dirty="0" smtClean="0"/>
              <a:t>Limited Text</a:t>
            </a:r>
            <a:endParaRPr lang="en-US" dirty="0"/>
          </a:p>
        </p:txBody>
      </p:sp>
      <p:sp>
        <p:nvSpPr>
          <p:cNvPr id="3" name="Picture Placeholder 2"/>
          <p:cNvSpPr>
            <a:spLocks noGrp="1"/>
          </p:cNvSpPr>
          <p:nvPr>
            <p:ph type="pic" idx="1"/>
          </p:nvPr>
        </p:nvSpPr>
        <p:spPr>
          <a:xfrm>
            <a:off x="762001" y="1401763"/>
            <a:ext cx="4648200" cy="438943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7" name="Content Placeholder 14"/>
          <p:cNvSpPr>
            <a:spLocks noGrp="1"/>
          </p:cNvSpPr>
          <p:nvPr>
            <p:ph sz="quarter" idx="11"/>
          </p:nvPr>
        </p:nvSpPr>
        <p:spPr>
          <a:xfrm>
            <a:off x="685800" y="152400"/>
            <a:ext cx="5715000" cy="381000"/>
          </a:xfrm>
          <a:prstGeom prst="rect">
            <a:avLst/>
          </a:prstGeom>
        </p:spPr>
        <p:txBody>
          <a:bodyPr/>
          <a:lstStyle>
            <a:lvl1pPr>
              <a:buNone/>
              <a:defRPr>
                <a:solidFill>
                  <a:schemeClr val="bg1"/>
                </a:solidFill>
              </a:defRPr>
            </a:lvl1pPr>
          </a:lstStyle>
          <a:p>
            <a:pPr lvl="0"/>
            <a:r>
              <a:rPr lang="en-US" dirty="0" smtClean="0"/>
              <a:t>Click to edit Master text</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pic>
        <p:nvPicPr>
          <p:cNvPr id="8" name="Picture 10" descr="1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hasCustomPrompt="1"/>
          </p:nvPr>
        </p:nvSpPr>
        <p:spPr>
          <a:xfrm>
            <a:off x="1792288" y="4691062"/>
            <a:ext cx="5486400" cy="1481138"/>
          </a:xfrm>
          <a:prstGeom prst="rect">
            <a:avLst/>
          </a:prstGeom>
        </p:spPr>
        <p:txBody>
          <a:bodyPr anchor="t"/>
          <a:lstStyle>
            <a:lvl1pPr algn="ctr">
              <a:defRPr sz="2000" b="0"/>
            </a:lvl1pPr>
          </a:lstStyle>
          <a:p>
            <a:r>
              <a:rPr lang="en-US" dirty="0" smtClean="0"/>
              <a:t>Limited Text</a:t>
            </a:r>
            <a:endParaRPr lang="en-US" dirty="0"/>
          </a:p>
        </p:txBody>
      </p:sp>
      <p:sp>
        <p:nvSpPr>
          <p:cNvPr id="3" name="Picture Placeholder 2"/>
          <p:cNvSpPr>
            <a:spLocks noGrp="1"/>
          </p:cNvSpPr>
          <p:nvPr>
            <p:ph type="pic" idx="1"/>
          </p:nvPr>
        </p:nvSpPr>
        <p:spPr>
          <a:xfrm>
            <a:off x="2362200" y="1134666"/>
            <a:ext cx="4379912" cy="328493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7" name="Content Placeholder 14"/>
          <p:cNvSpPr>
            <a:spLocks noGrp="1"/>
          </p:cNvSpPr>
          <p:nvPr>
            <p:ph sz="quarter" idx="11"/>
          </p:nvPr>
        </p:nvSpPr>
        <p:spPr>
          <a:xfrm>
            <a:off x="685800" y="152400"/>
            <a:ext cx="5715000" cy="381000"/>
          </a:xfrm>
          <a:prstGeom prst="rect">
            <a:avLst/>
          </a:prstGeom>
        </p:spPr>
        <p:txBody>
          <a:bodyPr/>
          <a:lstStyle>
            <a:lvl1pPr>
              <a:buNone/>
              <a:defRPr>
                <a:solidFill>
                  <a:schemeClr val="bg1"/>
                </a:solidFill>
              </a:defRPr>
            </a:lvl1pPr>
          </a:lstStyle>
          <a:p>
            <a:pPr lvl="0"/>
            <a:r>
              <a:rPr lang="en-US" dirty="0" smtClean="0"/>
              <a:t>Click to edit Master text</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19" descr="Closer FLVS PPT 6 22 08"/>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3" name="Text Placeholder 2"/>
          <p:cNvSpPr>
            <a:spLocks noGrp="1"/>
          </p:cNvSpPr>
          <p:nvPr>
            <p:ph type="body" idx="1" hasCustomPrompt="1"/>
          </p:nvPr>
        </p:nvSpPr>
        <p:spPr>
          <a:xfrm>
            <a:off x="762000" y="914400"/>
            <a:ext cx="7772400" cy="2819399"/>
          </a:xfrm>
          <a:prstGeom prst="rect">
            <a:avLst/>
          </a:prstGeom>
        </p:spPr>
        <p:txBody>
          <a:bodyPr anchor="t"/>
          <a:lstStyle>
            <a:lvl1pPr marL="0" indent="0" algn="ctr">
              <a:lnSpc>
                <a:spcPct val="150000"/>
              </a:lnSpc>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Closing Thought</a:t>
            </a:r>
          </a:p>
          <a:p>
            <a:pPr lvl="0"/>
            <a:endParaRPr lang="en-US" dirty="0" smtClean="0"/>
          </a:p>
          <a:p>
            <a:pPr algn="ctr">
              <a:lnSpc>
                <a:spcPct val="150000"/>
              </a:lnSpc>
            </a:pPr>
            <a:r>
              <a:rPr lang="en-US" sz="1800" dirty="0" smtClean="0">
                <a:solidFill>
                  <a:srgbClr val="343434"/>
                </a:solidFill>
                <a:latin typeface="Myriad Roman" pitchFamily="80" charset="0"/>
              </a:rPr>
              <a:t>Instructor name, </a:t>
            </a:r>
            <a:r>
              <a:rPr lang="en-US" sz="1800" i="1" dirty="0" smtClean="0">
                <a:solidFill>
                  <a:srgbClr val="343434"/>
                </a:solidFill>
                <a:latin typeface="Myriad Roman" pitchFamily="80" charset="0"/>
              </a:rPr>
              <a:t>title</a:t>
            </a:r>
          </a:p>
          <a:p>
            <a:pPr algn="ctr">
              <a:lnSpc>
                <a:spcPct val="150000"/>
              </a:lnSpc>
            </a:pPr>
            <a:r>
              <a:rPr lang="en-US" sz="1800" dirty="0" smtClean="0">
                <a:solidFill>
                  <a:srgbClr val="343434"/>
                </a:solidFill>
                <a:latin typeface="Myriad Roman" pitchFamily="80" charset="0"/>
              </a:rPr>
              <a:t>email@flvs.net</a:t>
            </a:r>
          </a:p>
          <a:p>
            <a:pPr algn="ctr">
              <a:lnSpc>
                <a:spcPct val="150000"/>
              </a:lnSpc>
            </a:pPr>
            <a:r>
              <a:rPr lang="en-US" sz="1800" dirty="0" smtClean="0">
                <a:solidFill>
                  <a:srgbClr val="343434"/>
                </a:solidFill>
                <a:latin typeface="Myriad Roman" pitchFamily="80" charset="0"/>
              </a:rPr>
              <a:t>407.513.0000</a:t>
            </a:r>
            <a:endParaRPr lang="en-US" dirty="0" smtClean="0"/>
          </a:p>
        </p:txBody>
      </p:sp>
      <p:sp>
        <p:nvSpPr>
          <p:cNvPr id="5" name="Title 1"/>
          <p:cNvSpPr>
            <a:spLocks noGrp="1"/>
          </p:cNvSpPr>
          <p:nvPr>
            <p:ph type="title" hasCustomPrompt="1"/>
          </p:nvPr>
        </p:nvSpPr>
        <p:spPr>
          <a:xfrm>
            <a:off x="685800" y="0"/>
            <a:ext cx="5486400" cy="762000"/>
          </a:xfrm>
          <a:prstGeom prst="rect">
            <a:avLst/>
          </a:prstGeom>
        </p:spPr>
        <p:txBody>
          <a:bodyPr/>
          <a:lstStyle>
            <a:lvl1pPr>
              <a:defRPr baseline="0">
                <a:solidFill>
                  <a:schemeClr val="bg1"/>
                </a:solidFill>
              </a:defRPr>
            </a:lvl1pPr>
          </a:lstStyle>
          <a:p>
            <a:r>
              <a:rPr lang="en-US" dirty="0" smtClean="0"/>
              <a:t>Click to edit title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5" r:id="rId4"/>
    <p:sldLayoutId id="2147483662" r:id="rId5"/>
    <p:sldLayoutId id="2147483657" r:id="rId6"/>
    <p:sldLayoutId id="2147483661" r:id="rId7"/>
    <p:sldLayoutId id="2147483651" r:id="rId8"/>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library.flvs.net/" TargetMode="External"/><Relationship Id="rId4" Type="http://schemas.openxmlformats.org/officeDocument/2006/relationships/hyperlink" Target="http://www.flvs.net/"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charris@flvs.ne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hyperlink" Target="http://flvshope.wikispaces.com/"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53000" y="2514600"/>
            <a:ext cx="3733800" cy="1679575"/>
          </a:xfrm>
        </p:spPr>
        <p:txBody>
          <a:bodyPr/>
          <a:lstStyle/>
          <a:p>
            <a:r>
              <a:rPr lang="en-US" dirty="0" smtClean="0"/>
              <a:t>Best Practices in </a:t>
            </a:r>
            <a:br>
              <a:rPr lang="en-US" dirty="0" smtClean="0"/>
            </a:br>
            <a:r>
              <a:rPr lang="en-US" dirty="0" smtClean="0"/>
              <a:t>GOAL Setting</a:t>
            </a:r>
            <a:r>
              <a:rPr lang="en-US" sz="2800" dirty="0" smtClean="0"/>
              <a:t/>
            </a:r>
            <a:br>
              <a:rPr lang="en-US" sz="2800" dirty="0" smtClean="0"/>
            </a:br>
            <a:r>
              <a:rPr lang="en-US" sz="1400" dirty="0" smtClean="0"/>
              <a:t> </a:t>
            </a:r>
            <a:r>
              <a:rPr lang="en-US" sz="2800" dirty="0" smtClean="0"/>
              <a:t/>
            </a:r>
            <a:br>
              <a:rPr lang="en-US" sz="2800" dirty="0" smtClean="0"/>
            </a:br>
            <a:r>
              <a:rPr lang="en-US" sz="2800" dirty="0" smtClean="0"/>
              <a:t>Focusing on Literacy</a:t>
            </a:r>
            <a:endParaRPr lang="en-US" sz="2800" dirty="0"/>
          </a:p>
        </p:txBody>
      </p:sp>
      <p:sp>
        <p:nvSpPr>
          <p:cNvPr id="3" name="Subtitle 2"/>
          <p:cNvSpPr>
            <a:spLocks noGrp="1"/>
          </p:cNvSpPr>
          <p:nvPr>
            <p:ph type="subTitle" idx="1"/>
          </p:nvPr>
        </p:nvSpPr>
        <p:spPr>
          <a:xfrm>
            <a:off x="5334000" y="5105400"/>
            <a:ext cx="3200400" cy="685800"/>
          </a:xfrm>
        </p:spPr>
        <p:txBody>
          <a:bodyPr/>
          <a:lstStyle/>
          <a:p>
            <a:r>
              <a:rPr lang="en-US" dirty="0" smtClean="0"/>
              <a:t>FLVS Literacy Team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PD Suggestions</a:t>
            </a:r>
            <a:endParaRPr lang="en-US" dirty="0"/>
          </a:p>
        </p:txBody>
      </p:sp>
      <p:grpSp>
        <p:nvGrpSpPr>
          <p:cNvPr id="6" name="Group 5"/>
          <p:cNvGrpSpPr/>
          <p:nvPr/>
        </p:nvGrpSpPr>
        <p:grpSpPr>
          <a:xfrm>
            <a:off x="0" y="1828800"/>
            <a:ext cx="8915400" cy="5029200"/>
            <a:chOff x="0" y="2514600"/>
            <a:chExt cx="9144000" cy="4473952"/>
          </a:xfrm>
        </p:grpSpPr>
        <p:sp>
          <p:nvSpPr>
            <p:cNvPr id="7" name="TextBox 6"/>
            <p:cNvSpPr txBox="1"/>
            <p:nvPr/>
          </p:nvSpPr>
          <p:spPr>
            <a:xfrm>
              <a:off x="0" y="5934670"/>
              <a:ext cx="3429000" cy="923330"/>
            </a:xfrm>
            <a:prstGeom prst="rect">
              <a:avLst/>
            </a:prstGeom>
            <a:noFill/>
          </p:spPr>
          <p:txBody>
            <a:bodyPr wrap="square" rtlCol="0">
              <a:spAutoFit/>
            </a:bodyPr>
            <a:lstStyle/>
            <a:p>
              <a:pPr algn="ctr"/>
              <a:r>
                <a:rPr lang="en-US" b="1" dirty="0" smtClean="0">
                  <a:solidFill>
                    <a:srgbClr val="FF0000"/>
                  </a:solidFill>
                  <a:latin typeface="Bookman Old Style" pitchFamily="18" charset="0"/>
                </a:rPr>
                <a:t>Attending or Presenting- Literacy Bites</a:t>
              </a:r>
            </a:p>
            <a:p>
              <a:endParaRPr lang="en-US" dirty="0"/>
            </a:p>
          </p:txBody>
        </p:sp>
        <p:pic>
          <p:nvPicPr>
            <p:cNvPr id="8" name="Picture 7" descr="http://wiki.flvs.net/literacy/images/ClassroomCache3.jpg"/>
            <p:cNvPicPr/>
            <p:nvPr/>
          </p:nvPicPr>
          <p:blipFill>
            <a:blip r:embed="rId3" cstate="print"/>
            <a:srcRect/>
            <a:stretch>
              <a:fillRect/>
            </a:stretch>
          </p:blipFill>
          <p:spPr bwMode="auto">
            <a:xfrm>
              <a:off x="6553200" y="4495800"/>
              <a:ext cx="2133600" cy="147550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9" name="TextBox 8"/>
            <p:cNvSpPr txBox="1"/>
            <p:nvPr/>
          </p:nvSpPr>
          <p:spPr>
            <a:xfrm>
              <a:off x="5715000" y="6096000"/>
              <a:ext cx="3429000" cy="892552"/>
            </a:xfrm>
            <a:prstGeom prst="rect">
              <a:avLst/>
            </a:prstGeom>
            <a:noFill/>
          </p:spPr>
          <p:txBody>
            <a:bodyPr wrap="square" rtlCol="0">
              <a:spAutoFit/>
            </a:bodyPr>
            <a:lstStyle/>
            <a:p>
              <a:pPr algn="ctr"/>
              <a:r>
                <a:rPr lang="en-US" sz="1600" b="1" dirty="0" smtClean="0">
                  <a:solidFill>
                    <a:schemeClr val="tx2">
                      <a:lumMod val="60000"/>
                      <a:lumOff val="40000"/>
                    </a:schemeClr>
                  </a:solidFill>
                  <a:latin typeface="Bookman Old Style" pitchFamily="18" charset="0"/>
                </a:rPr>
                <a:t>Observing and Incorporating </a:t>
              </a:r>
            </a:p>
            <a:p>
              <a:pPr algn="ctr"/>
              <a:r>
                <a:rPr lang="en-US" sz="1600" b="1" dirty="0" smtClean="0">
                  <a:solidFill>
                    <a:schemeClr val="tx2">
                      <a:lumMod val="60000"/>
                      <a:lumOff val="40000"/>
                    </a:schemeClr>
                  </a:solidFill>
                  <a:latin typeface="Bookman Old Style" pitchFamily="18" charset="0"/>
                </a:rPr>
                <a:t>Literacy Strategies</a:t>
              </a:r>
            </a:p>
            <a:p>
              <a:endParaRPr lang="en-US" dirty="0"/>
            </a:p>
          </p:txBody>
        </p:sp>
        <p:grpSp>
          <p:nvGrpSpPr>
            <p:cNvPr id="10" name="Group 28"/>
            <p:cNvGrpSpPr/>
            <p:nvPr/>
          </p:nvGrpSpPr>
          <p:grpSpPr>
            <a:xfrm>
              <a:off x="6400800" y="2514600"/>
              <a:ext cx="2514600" cy="1590675"/>
              <a:chOff x="6324600" y="2438400"/>
              <a:chExt cx="2514600" cy="1590675"/>
            </a:xfrm>
          </p:grpSpPr>
          <p:pic>
            <p:nvPicPr>
              <p:cNvPr id="14" name="Picture 13" descr="http://www.ridinthewave.com/portfolio/LogoLiteracy2.gif"/>
              <p:cNvPicPr/>
              <p:nvPr/>
            </p:nvPicPr>
            <p:blipFill>
              <a:blip r:embed="rId4" cstate="print"/>
              <a:srcRect/>
              <a:stretch>
                <a:fillRect/>
              </a:stretch>
            </p:blipFill>
            <p:spPr bwMode="auto">
              <a:xfrm>
                <a:off x="6324600" y="2438400"/>
                <a:ext cx="2514600" cy="159067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5" name="Text Box 8"/>
              <p:cNvSpPr txBox="1">
                <a:spLocks noChangeArrowheads="1"/>
              </p:cNvSpPr>
              <p:nvPr/>
            </p:nvSpPr>
            <p:spPr bwMode="auto">
              <a:xfrm>
                <a:off x="6400800" y="2590800"/>
                <a:ext cx="319088" cy="304800"/>
              </a:xfrm>
              <a:prstGeom prst="rect">
                <a:avLst/>
              </a:prstGeom>
              <a:solidFill>
                <a:srgbClr val="E36C0A"/>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FFFF00"/>
                    </a:solidFill>
                    <a:effectLst/>
                    <a:latin typeface="Calibri" pitchFamily="34" charset="0"/>
                  </a:rPr>
                  <a:t>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FF00"/>
                  </a:solidFill>
                  <a:effectLst/>
                  <a:latin typeface="Arial" pitchFamily="34" charset="0"/>
                </a:endParaRPr>
              </a:p>
            </p:txBody>
          </p:sp>
          <p:sp>
            <p:nvSpPr>
              <p:cNvPr id="16" name="Text Box 10"/>
              <p:cNvSpPr txBox="1">
                <a:spLocks noChangeArrowheads="1"/>
              </p:cNvSpPr>
              <p:nvPr/>
            </p:nvSpPr>
            <p:spPr bwMode="auto">
              <a:xfrm rot="20101458">
                <a:off x="6830947" y="2787898"/>
                <a:ext cx="276861" cy="294111"/>
              </a:xfrm>
              <a:prstGeom prst="rect">
                <a:avLst/>
              </a:prstGeom>
              <a:solidFill>
                <a:srgbClr val="76923C"/>
              </a:solidFill>
              <a:ln w="9525">
                <a:solidFill>
                  <a:srgbClr val="76923C"/>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FFFF00"/>
                    </a:solidFill>
                    <a:effectLst/>
                    <a:latin typeface="Calibri" pitchFamily="34" charset="0"/>
                  </a:rPr>
                  <a:t>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7" name="Text Box 11"/>
              <p:cNvSpPr txBox="1">
                <a:spLocks noChangeArrowheads="1"/>
              </p:cNvSpPr>
              <p:nvPr/>
            </p:nvSpPr>
            <p:spPr bwMode="auto">
              <a:xfrm rot="1611996">
                <a:off x="7143328" y="2651448"/>
                <a:ext cx="348229" cy="334226"/>
              </a:xfrm>
              <a:prstGeom prst="rect">
                <a:avLst/>
              </a:prstGeom>
              <a:solidFill>
                <a:srgbClr val="8DB3E2"/>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FFFF00"/>
                    </a:solidFill>
                    <a:effectLst/>
                    <a:latin typeface="Calibri" pitchFamily="34" charset="0"/>
                  </a:rPr>
                  <a:t>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8" name="Text Box 12"/>
              <p:cNvSpPr txBox="1">
                <a:spLocks noChangeArrowheads="1"/>
              </p:cNvSpPr>
              <p:nvPr/>
            </p:nvSpPr>
            <p:spPr bwMode="auto">
              <a:xfrm rot="635193">
                <a:off x="7504723" y="2980697"/>
                <a:ext cx="234462" cy="271149"/>
              </a:xfrm>
              <a:prstGeom prst="rect">
                <a:avLst/>
              </a:prstGeom>
              <a:solidFill>
                <a:srgbClr val="C00000"/>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FFFF00"/>
                    </a:solidFill>
                    <a:effectLst/>
                    <a:latin typeface="Calibri" pitchFamily="34" charset="0"/>
                  </a:rPr>
                  <a: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9" name="Oval 13"/>
              <p:cNvSpPr>
                <a:spLocks noChangeArrowheads="1"/>
              </p:cNvSpPr>
              <p:nvPr/>
            </p:nvSpPr>
            <p:spPr bwMode="auto">
              <a:xfrm>
                <a:off x="7620000" y="2743200"/>
                <a:ext cx="152400" cy="209550"/>
              </a:xfrm>
              <a:prstGeom prst="ellipse">
                <a:avLst/>
              </a:pr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Text Box 15"/>
              <p:cNvSpPr txBox="1">
                <a:spLocks noChangeArrowheads="1"/>
              </p:cNvSpPr>
              <p:nvPr/>
            </p:nvSpPr>
            <p:spPr bwMode="auto">
              <a:xfrm>
                <a:off x="8001000" y="2743200"/>
                <a:ext cx="263339" cy="355600"/>
              </a:xfrm>
              <a:prstGeom prst="rect">
                <a:avLst/>
              </a:prstGeom>
              <a:solidFill>
                <a:srgbClr val="008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FFFF00"/>
                    </a:solidFill>
                    <a:effectLst/>
                    <a:latin typeface="Calibri" pitchFamily="34" charset="0"/>
                  </a:rPr>
                  <a:t>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2" name="Text Box 17"/>
              <p:cNvSpPr txBox="1">
                <a:spLocks noChangeArrowheads="1"/>
              </p:cNvSpPr>
              <p:nvPr/>
            </p:nvSpPr>
            <p:spPr bwMode="auto">
              <a:xfrm>
                <a:off x="8305800" y="2667000"/>
                <a:ext cx="284162" cy="355600"/>
              </a:xfrm>
              <a:prstGeom prst="rect">
                <a:avLst/>
              </a:prstGeom>
              <a:solidFill>
                <a:srgbClr val="0070C0"/>
              </a:solidFill>
              <a:ln w="9525">
                <a:solidFill>
                  <a:srgbClr val="007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FFFF00"/>
                    </a:solidFill>
                    <a:effectLst/>
                    <a:latin typeface="Calibri"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pic>
          <p:nvPicPr>
            <p:cNvPr id="11" name="Picture 6" descr="http://wiki.flvs.net/literacy/images/3DT.jpg"/>
            <p:cNvPicPr>
              <a:picLocks noChangeAspect="1" noChangeArrowheads="1"/>
            </p:cNvPicPr>
            <p:nvPr/>
          </p:nvPicPr>
          <p:blipFill>
            <a:blip r:embed="rId5" cstate="print">
              <a:lum bright="-17000" contrast="59000"/>
            </a:blip>
            <a:srcRect/>
            <a:stretch>
              <a:fillRect/>
            </a:stretch>
          </p:blipFill>
          <p:spPr bwMode="auto">
            <a:xfrm>
              <a:off x="533400" y="2514600"/>
              <a:ext cx="2125782" cy="1295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Picture 11" descr="http://wiki.flvs.net/literacy/images/BITES.jpg"/>
            <p:cNvPicPr/>
            <p:nvPr/>
          </p:nvPicPr>
          <p:blipFill>
            <a:blip r:embed="rId6" cstate="print"/>
            <a:srcRect/>
            <a:stretch>
              <a:fillRect/>
            </a:stretch>
          </p:blipFill>
          <p:spPr bwMode="auto">
            <a:xfrm>
              <a:off x="533400" y="4343400"/>
              <a:ext cx="1981200" cy="1371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3" name="Picture 12"/>
            <p:cNvPicPr/>
            <p:nvPr/>
          </p:nvPicPr>
          <p:blipFill>
            <a:blip r:embed="rId7" cstate="print"/>
            <a:srcRect/>
            <a:stretch>
              <a:fillRect/>
            </a:stretch>
          </p:blipFill>
          <p:spPr bwMode="auto">
            <a:xfrm>
              <a:off x="3581400" y="3429000"/>
              <a:ext cx="2248803" cy="213360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sp>
        <p:nvSpPr>
          <p:cNvPr id="23" name="TextBox 22"/>
          <p:cNvSpPr txBox="1"/>
          <p:nvPr/>
        </p:nvSpPr>
        <p:spPr>
          <a:xfrm>
            <a:off x="381000" y="1752600"/>
            <a:ext cx="1219200" cy="523220"/>
          </a:xfrm>
          <a:prstGeom prst="rect">
            <a:avLst/>
          </a:prstGeom>
          <a:noFill/>
        </p:spPr>
        <p:txBody>
          <a:bodyPr wrap="square" rtlCol="0">
            <a:spAutoFit/>
          </a:bodyPr>
          <a:lstStyle/>
          <a:p>
            <a:pPr algn="ctr"/>
            <a:r>
              <a:rPr lang="en-US" sz="2800" b="1" dirty="0" smtClean="0"/>
              <a:t>3DT</a:t>
            </a:r>
            <a:endParaRPr lang="en-US" sz="2800" b="1" dirty="0"/>
          </a:p>
        </p:txBody>
      </p:sp>
      <p:sp>
        <p:nvSpPr>
          <p:cNvPr id="24" name="TextBox 23"/>
          <p:cNvSpPr txBox="1"/>
          <p:nvPr/>
        </p:nvSpPr>
        <p:spPr>
          <a:xfrm>
            <a:off x="228600" y="1143000"/>
            <a:ext cx="8610600" cy="738664"/>
          </a:xfrm>
          <a:prstGeom prst="rect">
            <a:avLst/>
          </a:prstGeom>
          <a:noFill/>
        </p:spPr>
        <p:txBody>
          <a:bodyPr wrap="square" rtlCol="0">
            <a:spAutoFit/>
          </a:bodyPr>
          <a:lstStyle/>
          <a:p>
            <a:pPr algn="ctr"/>
            <a:r>
              <a:rPr lang="en-US" sz="2400" b="1" i="1" dirty="0" smtClean="0">
                <a:solidFill>
                  <a:srgbClr val="C00000"/>
                </a:solidFill>
              </a:rPr>
              <a:t>Projects to Consider…</a:t>
            </a:r>
          </a:p>
          <a:p>
            <a:r>
              <a:rPr lang="en-US" dirty="0"/>
              <a:t> </a:t>
            </a:r>
            <a:endParaRPr lang="en-US" sz="1600" dirty="0" smtClean="0">
              <a:latin typeface="Bookman Old Style" pitchFamily="18" charset="0"/>
            </a:endParaRPr>
          </a:p>
        </p:txBody>
      </p:sp>
      <p:sp>
        <p:nvSpPr>
          <p:cNvPr id="25" name="Oval 13"/>
          <p:cNvSpPr>
            <a:spLocks noChangeArrowheads="1"/>
          </p:cNvSpPr>
          <p:nvPr/>
        </p:nvSpPr>
        <p:spPr bwMode="auto">
          <a:xfrm>
            <a:off x="7620000" y="2438400"/>
            <a:ext cx="148590" cy="235557"/>
          </a:xfrm>
          <a:prstGeom prst="ellipse">
            <a:avLst/>
          </a:prstGeom>
          <a:solidFill>
            <a:srgbClr val="C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3962401"/>
          </a:xfrm>
        </p:spPr>
        <p:txBody>
          <a:bodyPr/>
          <a:lstStyle/>
          <a:p>
            <a:r>
              <a:rPr lang="en-US" dirty="0" smtClean="0"/>
              <a:t>3 Part Diagnostic Tool</a:t>
            </a:r>
          </a:p>
          <a:p>
            <a:pPr>
              <a:buNone/>
            </a:pPr>
            <a:endParaRPr lang="en-US" sz="800" dirty="0" smtClean="0"/>
          </a:p>
          <a:p>
            <a:pPr lvl="1"/>
            <a:r>
              <a:rPr lang="en-US" dirty="0" smtClean="0"/>
              <a:t>Implemented through VSA and will go out to students on an annual basis. This diagnostic will consist of three parts: </a:t>
            </a:r>
          </a:p>
          <a:p>
            <a:pPr lvl="1">
              <a:buNone/>
            </a:pPr>
            <a:endParaRPr lang="en-US" sz="1000" dirty="0" smtClean="0"/>
          </a:p>
          <a:p>
            <a:pPr lvl="2"/>
            <a:r>
              <a:rPr lang="en-US" b="1" dirty="0" smtClean="0"/>
              <a:t>learning styles quiz</a:t>
            </a:r>
            <a:r>
              <a:rPr lang="en-US" dirty="0" smtClean="0"/>
              <a:t> </a:t>
            </a:r>
          </a:p>
          <a:p>
            <a:pPr lvl="2"/>
            <a:r>
              <a:rPr lang="en-US" b="1" dirty="0" smtClean="0"/>
              <a:t>interest inventory</a:t>
            </a:r>
            <a:r>
              <a:rPr lang="en-US" dirty="0" smtClean="0"/>
              <a:t> </a:t>
            </a:r>
          </a:p>
          <a:p>
            <a:pPr lvl="2"/>
            <a:r>
              <a:rPr lang="en-US" b="1" dirty="0" smtClean="0"/>
              <a:t>reading comprehension diagnostic</a:t>
            </a:r>
            <a:r>
              <a:rPr lang="en-US" dirty="0" smtClean="0"/>
              <a:t> </a:t>
            </a:r>
            <a:endParaRPr lang="en-US" dirty="0"/>
          </a:p>
        </p:txBody>
      </p:sp>
      <p:sp>
        <p:nvSpPr>
          <p:cNvPr id="3" name="Title 2"/>
          <p:cNvSpPr>
            <a:spLocks noGrp="1"/>
          </p:cNvSpPr>
          <p:nvPr>
            <p:ph type="title"/>
          </p:nvPr>
        </p:nvSpPr>
        <p:spPr/>
        <p:txBody>
          <a:bodyPr/>
          <a:lstStyle/>
          <a:p>
            <a:r>
              <a:rPr lang="en-US" dirty="0" smtClean="0"/>
              <a:t>3-DT</a:t>
            </a:r>
            <a:endParaRPr lang="en-US" dirty="0"/>
          </a:p>
        </p:txBody>
      </p:sp>
      <p:pic>
        <p:nvPicPr>
          <p:cNvPr id="4" name="Picture 3"/>
          <p:cNvPicPr/>
          <p:nvPr/>
        </p:nvPicPr>
        <p:blipFill>
          <a:blip r:embed="rId3" cstate="print"/>
          <a:srcRect/>
          <a:stretch>
            <a:fillRect/>
          </a:stretch>
        </p:blipFill>
        <p:spPr bwMode="auto">
          <a:xfrm>
            <a:off x="990600" y="228600"/>
            <a:ext cx="1564005" cy="762000"/>
          </a:xfrm>
          <a:prstGeom prst="rect">
            <a:avLst/>
          </a:prstGeom>
          <a:noFill/>
          <a:ln w="9525">
            <a:noFill/>
            <a:miter lim="800000"/>
            <a:headEnd/>
            <a:tailEnd/>
          </a:ln>
        </p:spPr>
      </p:pic>
      <p:sp>
        <p:nvSpPr>
          <p:cNvPr id="5" name="TextBox 4"/>
          <p:cNvSpPr txBox="1"/>
          <p:nvPr/>
        </p:nvSpPr>
        <p:spPr>
          <a:xfrm>
            <a:off x="381000" y="5562600"/>
            <a:ext cx="8458200" cy="1015663"/>
          </a:xfrm>
          <a:prstGeom prst="rect">
            <a:avLst/>
          </a:prstGeom>
          <a:noFill/>
        </p:spPr>
        <p:txBody>
          <a:bodyPr wrap="square" rtlCol="0">
            <a:spAutoFit/>
          </a:bodyPr>
          <a:lstStyle/>
          <a:p>
            <a:r>
              <a:rPr lang="en-US" sz="2000" i="1" dirty="0" smtClean="0">
                <a:solidFill>
                  <a:srgbClr val="FF0000"/>
                </a:solidFill>
              </a:rPr>
              <a:t>Teacher Access Scores in VSA  - I have a short PPT overview for 				those interested – Just email, IM, 					or call </a:t>
            </a:r>
            <a:r>
              <a:rPr lang="en-US" sz="2000" dirty="0" smtClean="0">
                <a:sym typeface="Wingdings" pitchFamily="2" charset="2"/>
              </a:rPr>
              <a:t></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smtClean="0"/>
              <a:t>FLVS Virtual Library: A Resource for Teachers and Students</a:t>
            </a:r>
            <a:endParaRPr lang="en-US" sz="2400" dirty="0"/>
          </a:p>
        </p:txBody>
      </p:sp>
      <p:pic>
        <p:nvPicPr>
          <p:cNvPr id="4" name="Content Placeholder 3" descr="PPT4A.jpg"/>
          <p:cNvPicPr>
            <a:picLocks noGrp="1" noChangeAspect="1"/>
          </p:cNvPicPr>
          <p:nvPr>
            <p:ph idx="1"/>
          </p:nvPr>
        </p:nvPicPr>
        <p:blipFill>
          <a:blip r:embed="rId3" cstate="print"/>
          <a:stretch>
            <a:fillRect/>
          </a:stretch>
        </p:blipFill>
        <p:spPr>
          <a:xfrm>
            <a:off x="1600200" y="1676400"/>
            <a:ext cx="5943819" cy="4525963"/>
          </a:xfrm>
          <a:prstGeom prst="rect">
            <a:avLst/>
          </a:prstGeom>
        </p:spPr>
      </p:pic>
      <p:sp>
        <p:nvSpPr>
          <p:cNvPr id="5" name="Rectangle 4"/>
          <p:cNvSpPr/>
          <p:nvPr/>
        </p:nvSpPr>
        <p:spPr>
          <a:xfrm>
            <a:off x="304800" y="1219200"/>
            <a:ext cx="8534400" cy="646331"/>
          </a:xfrm>
          <a:prstGeom prst="rect">
            <a:avLst/>
          </a:prstGeom>
        </p:spPr>
        <p:txBody>
          <a:bodyPr wrap="square">
            <a:spAutoFit/>
          </a:bodyPr>
          <a:lstStyle/>
          <a:p>
            <a:pPr algn="ctr"/>
            <a:r>
              <a:rPr lang="en-US" dirty="0" smtClean="0"/>
              <a:t>To access the Virtual Library, go to the FLVS home page (</a:t>
            </a:r>
            <a:r>
              <a:rPr lang="en-US" dirty="0" smtClean="0">
                <a:hlinkClick r:id="rId4"/>
              </a:rPr>
              <a:t>www.flvs.net</a:t>
            </a:r>
            <a:r>
              <a:rPr lang="en-US" dirty="0" smtClean="0"/>
              <a:t>) and click the Virtual Library icon…</a:t>
            </a:r>
            <a:endParaRPr lang="en-US" dirty="0"/>
          </a:p>
        </p:txBody>
      </p:sp>
      <p:sp>
        <p:nvSpPr>
          <p:cNvPr id="6" name="Rectangle 5"/>
          <p:cNvSpPr/>
          <p:nvPr/>
        </p:nvSpPr>
        <p:spPr>
          <a:xfrm>
            <a:off x="2438400" y="6172200"/>
            <a:ext cx="4084964" cy="369332"/>
          </a:xfrm>
          <a:prstGeom prst="rect">
            <a:avLst/>
          </a:prstGeom>
        </p:spPr>
        <p:txBody>
          <a:bodyPr wrap="none">
            <a:spAutoFit/>
          </a:bodyPr>
          <a:lstStyle/>
          <a:p>
            <a:pPr algn="ctr"/>
            <a:r>
              <a:rPr lang="en-US" dirty="0" smtClean="0"/>
              <a:t>…or go to </a:t>
            </a:r>
            <a:r>
              <a:rPr lang="en-US" dirty="0" smtClean="0">
                <a:hlinkClick r:id="rId5"/>
              </a:rPr>
              <a:t>http://library.flvs.net/</a:t>
            </a:r>
            <a:r>
              <a:rPr lang="en-US"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PT33.jpg"/>
          <p:cNvPicPr>
            <a:picLocks noGrp="1" noChangeAspect="1"/>
          </p:cNvPicPr>
          <p:nvPr>
            <p:ph idx="1"/>
          </p:nvPr>
        </p:nvPicPr>
        <p:blipFill>
          <a:blip r:embed="rId3" cstate="print"/>
          <a:stretch>
            <a:fillRect/>
          </a:stretch>
        </p:blipFill>
        <p:spPr>
          <a:xfrm>
            <a:off x="762000" y="1240134"/>
            <a:ext cx="7239000" cy="5373046"/>
          </a:xfrm>
        </p:spPr>
      </p:pic>
      <p:sp>
        <p:nvSpPr>
          <p:cNvPr id="3" name="Title 2"/>
          <p:cNvSpPr>
            <a:spLocks noGrp="1"/>
          </p:cNvSpPr>
          <p:nvPr>
            <p:ph type="title"/>
          </p:nvPr>
        </p:nvSpPr>
        <p:spPr/>
        <p:txBody>
          <a:bodyPr/>
          <a:lstStyle/>
          <a:p>
            <a:r>
              <a:rPr lang="en-US" dirty="0" smtClean="0"/>
              <a:t>Let’s Browse!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Study student impact…</a:t>
            </a:r>
          </a:p>
          <a:p>
            <a:pPr lvl="1"/>
            <a:r>
              <a:rPr lang="en-US" dirty="0" smtClean="0"/>
              <a:t>Asking question… (accomplish goals…)</a:t>
            </a:r>
          </a:p>
          <a:p>
            <a:pPr lvl="1"/>
            <a:endParaRPr lang="en-US" dirty="0" smtClean="0"/>
          </a:p>
          <a:p>
            <a:pPr lvl="2"/>
            <a:r>
              <a:rPr lang="en-US" dirty="0" smtClean="0"/>
              <a:t>What am I doing (</a:t>
            </a:r>
            <a:r>
              <a:rPr lang="en-US" dirty="0" err="1" smtClean="0"/>
              <a:t>strat</a:t>
            </a:r>
            <a:r>
              <a:rPr lang="en-US" dirty="0" smtClean="0"/>
              <a:t> / practice)? </a:t>
            </a:r>
          </a:p>
          <a:p>
            <a:pPr lvl="2"/>
            <a:r>
              <a:rPr lang="en-US" dirty="0" smtClean="0"/>
              <a:t>How did it motivate / help or enhance student performance?</a:t>
            </a:r>
          </a:p>
          <a:p>
            <a:pPr lvl="2"/>
            <a:r>
              <a:rPr lang="en-US" dirty="0" smtClean="0"/>
              <a:t>How do I observe or measure outcome?</a:t>
            </a:r>
          </a:p>
          <a:p>
            <a:pPr lvl="1"/>
            <a:r>
              <a:rPr lang="en-US" dirty="0" smtClean="0"/>
              <a:t>Meet your GOAL  </a:t>
            </a:r>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r>
              <a:rPr lang="en-US" sz="2800" dirty="0" smtClean="0"/>
              <a:t>Need help in applying Classroom</a:t>
            </a:r>
          </a:p>
          <a:p>
            <a:pPr algn="ctr">
              <a:buNone/>
            </a:pPr>
            <a:r>
              <a:rPr lang="en-US" sz="2800" dirty="0" smtClean="0"/>
              <a:t>Cache resources? Writing your Literacy Goal? Anything else literacy?  Give your Literacy Coach a call!</a:t>
            </a:r>
          </a:p>
          <a:p>
            <a:pPr>
              <a:buNone/>
            </a:pPr>
            <a:endParaRPr lang="en-US" dirty="0"/>
          </a:p>
        </p:txBody>
      </p:sp>
      <p:sp>
        <p:nvSpPr>
          <p:cNvPr id="3" name="Title 2"/>
          <p:cNvSpPr>
            <a:spLocks noGrp="1"/>
          </p:cNvSpPr>
          <p:nvPr>
            <p:ph type="title"/>
          </p:nvPr>
        </p:nvSpPr>
        <p:spPr/>
        <p:txBody>
          <a:bodyPr/>
          <a:lstStyle/>
          <a:p>
            <a:r>
              <a:rPr lang="en-US" dirty="0" smtClean="0"/>
              <a:t>Literacy Support</a:t>
            </a:r>
            <a:endParaRPr lang="en-US" dirty="0"/>
          </a:p>
        </p:txBody>
      </p:sp>
      <p:graphicFrame>
        <p:nvGraphicFramePr>
          <p:cNvPr id="4" name="Table 3"/>
          <p:cNvGraphicFramePr>
            <a:graphicFrameLocks noGrp="1"/>
          </p:cNvGraphicFramePr>
          <p:nvPr/>
        </p:nvGraphicFramePr>
        <p:xfrm>
          <a:off x="1447800" y="3733800"/>
          <a:ext cx="6096000" cy="2590800"/>
        </p:xfrm>
        <a:graphic>
          <a:graphicData uri="http://schemas.openxmlformats.org/drawingml/2006/table">
            <a:tbl>
              <a:tblPr firstRow="1" bandRow="1">
                <a:tableStyleId>{BC89EF96-8CEA-46FF-86C4-4CE0E7609802}</a:tableStyleId>
              </a:tblPr>
              <a:tblGrid>
                <a:gridCol w="228600"/>
                <a:gridCol w="5867400"/>
              </a:tblGrid>
              <a:tr h="1295400">
                <a:tc>
                  <a:txBody>
                    <a:bodyPr/>
                    <a:lstStyle/>
                    <a:p>
                      <a:pPr algn="ctr"/>
                      <a:endParaRPr lang="en-US" dirty="0"/>
                    </a:p>
                  </a:txBody>
                  <a:tcPr/>
                </a:tc>
                <a:tc>
                  <a:txBody>
                    <a:bodyPr/>
                    <a:lstStyle/>
                    <a:p>
                      <a:pPr algn="ctr"/>
                      <a:r>
                        <a:rPr lang="en-US" dirty="0" smtClean="0"/>
                        <a:t>Christine Harris</a:t>
                      </a:r>
                    </a:p>
                    <a:p>
                      <a:pPr algn="ctr"/>
                      <a:r>
                        <a:rPr lang="en-US" dirty="0" smtClean="0"/>
                        <a:t>813-944-3189</a:t>
                      </a:r>
                    </a:p>
                    <a:p>
                      <a:pPr algn="ctr"/>
                      <a:r>
                        <a:rPr lang="en-US" dirty="0" smtClean="0">
                          <a:hlinkClick r:id="rId3"/>
                        </a:rPr>
                        <a:t>charris@flvs.net</a:t>
                      </a:r>
                      <a:r>
                        <a:rPr lang="en-US" dirty="0" smtClean="0"/>
                        <a:t> </a:t>
                      </a:r>
                      <a:endParaRPr lang="en-US" dirty="0"/>
                    </a:p>
                  </a:txBody>
                  <a:tcPr/>
                </a:tc>
              </a:tr>
              <a:tr h="1295400">
                <a:tc>
                  <a:txBody>
                    <a:bodyPr/>
                    <a:lstStyle/>
                    <a:p>
                      <a:pPr algn="ctr"/>
                      <a:endParaRPr lang="en-US" dirty="0"/>
                    </a:p>
                  </a:txBody>
                  <a:tcPr/>
                </a:tc>
                <a:tc>
                  <a:txBody>
                    <a:bodyPr/>
                    <a:lstStyle/>
                    <a:p>
                      <a:pPr algn="ctr"/>
                      <a:r>
                        <a:rPr lang="en-US" b="1" dirty="0" smtClean="0"/>
                        <a:t>Literacy Sponsor</a:t>
                      </a:r>
                    </a:p>
                    <a:p>
                      <a:pPr algn="ctr"/>
                      <a:r>
                        <a:rPr lang="en-US" b="1" dirty="0" smtClean="0"/>
                        <a:t>Dawn </a:t>
                      </a:r>
                      <a:r>
                        <a:rPr lang="en-US" b="1" dirty="0" err="1" smtClean="0"/>
                        <a:t>Towle</a:t>
                      </a:r>
                      <a:endParaRPr lang="en-US" b="1" dirty="0" smtClean="0"/>
                    </a:p>
                    <a:p>
                      <a:pPr algn="ctr"/>
                      <a:r>
                        <a:rPr lang="en-US" b="1" dirty="0" smtClean="0"/>
                        <a:t>Dtowle@flvs.net</a:t>
                      </a:r>
                      <a:endParaRPr lang="en-US" b="1"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Literacy In Your Course</a:t>
            </a:r>
            <a:endParaRPr lang="en-US" dirty="0"/>
          </a:p>
        </p:txBody>
      </p:sp>
      <p:sp>
        <p:nvSpPr>
          <p:cNvPr id="7" name="TextBox 6"/>
          <p:cNvSpPr txBox="1"/>
          <p:nvPr/>
        </p:nvSpPr>
        <p:spPr>
          <a:xfrm>
            <a:off x="5486400" y="394692"/>
            <a:ext cx="3276600" cy="67403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smtClean="0"/>
              <a:t>Instructional Practices / Activity that support Literacy </a:t>
            </a:r>
          </a:p>
          <a:p>
            <a:endParaRPr lang="en-US" dirty="0" smtClean="0"/>
          </a:p>
          <a:p>
            <a:r>
              <a:rPr lang="en-US" i="1" dirty="0" smtClean="0"/>
              <a:t>Organize student’s thinking  via </a:t>
            </a:r>
            <a:r>
              <a:rPr lang="en-US" i="1" dirty="0" smtClean="0">
                <a:solidFill>
                  <a:srgbClr val="7030A0"/>
                </a:solidFill>
              </a:rPr>
              <a:t>Webbing / Mapping /</a:t>
            </a:r>
            <a:r>
              <a:rPr lang="en-US" i="1" dirty="0" smtClean="0"/>
              <a:t>Virtual Library</a:t>
            </a:r>
          </a:p>
          <a:p>
            <a:endParaRPr lang="en-US" i="1" dirty="0" smtClean="0"/>
          </a:p>
          <a:p>
            <a:r>
              <a:rPr lang="en-US" i="1" dirty="0" smtClean="0"/>
              <a:t>Small Group / whole group</a:t>
            </a:r>
          </a:p>
          <a:p>
            <a:r>
              <a:rPr lang="en-US" i="1" dirty="0" smtClean="0"/>
              <a:t>	</a:t>
            </a:r>
            <a:r>
              <a:rPr lang="en-US" i="1" dirty="0" smtClean="0">
                <a:solidFill>
                  <a:schemeClr val="tx1"/>
                </a:solidFill>
              </a:rPr>
              <a:t>elluminate</a:t>
            </a:r>
          </a:p>
          <a:p>
            <a:r>
              <a:rPr lang="en-US" i="1" dirty="0" smtClean="0"/>
              <a:t>	Phone Call</a:t>
            </a:r>
          </a:p>
          <a:p>
            <a:endParaRPr lang="en-US" i="1" dirty="0" smtClean="0">
              <a:solidFill>
                <a:schemeClr val="tx1"/>
              </a:solidFill>
            </a:endParaRPr>
          </a:p>
          <a:p>
            <a:r>
              <a:rPr lang="en-US" dirty="0" smtClean="0">
                <a:solidFill>
                  <a:srgbClr val="0070C0"/>
                </a:solidFill>
              </a:rPr>
              <a:t>Crossword link </a:t>
            </a:r>
          </a:p>
          <a:p>
            <a:pPr marL="0" lvl="1"/>
            <a:r>
              <a:rPr lang="en-US" dirty="0" smtClean="0">
                <a:solidFill>
                  <a:schemeClr val="accent6"/>
                </a:solidFill>
              </a:rPr>
              <a:t>Blog / Forum (written)</a:t>
            </a:r>
          </a:p>
          <a:p>
            <a:r>
              <a:rPr lang="en-US" i="1" dirty="0" err="1" smtClean="0">
                <a:solidFill>
                  <a:schemeClr val="tx1"/>
                </a:solidFill>
              </a:rPr>
              <a:t>Jings</a:t>
            </a:r>
            <a:r>
              <a:rPr lang="en-US" i="1" dirty="0" smtClean="0">
                <a:solidFill>
                  <a:schemeClr val="tx1"/>
                </a:solidFill>
              </a:rPr>
              <a:t> = to model a </a:t>
            </a:r>
            <a:r>
              <a:rPr lang="en-US" i="1" dirty="0" err="1" smtClean="0">
                <a:solidFill>
                  <a:schemeClr val="tx1"/>
                </a:solidFill>
              </a:rPr>
              <a:t>strat</a:t>
            </a:r>
            <a:r>
              <a:rPr lang="en-US" i="1" dirty="0" smtClean="0">
                <a:solidFill>
                  <a:schemeClr val="tx1"/>
                </a:solidFill>
              </a:rPr>
              <a:t>. </a:t>
            </a:r>
          </a:p>
          <a:p>
            <a:endParaRPr lang="en-US" i="1" dirty="0" smtClean="0">
              <a:solidFill>
                <a:schemeClr val="tx1"/>
              </a:solidFill>
            </a:endParaRPr>
          </a:p>
          <a:p>
            <a:r>
              <a:rPr lang="en-US" i="1" dirty="0" smtClean="0">
                <a:solidFill>
                  <a:schemeClr val="tx1"/>
                </a:solidFill>
              </a:rPr>
              <a:t>Listen to students read ; if struggling through text</a:t>
            </a:r>
          </a:p>
          <a:p>
            <a:endParaRPr lang="en-US" i="1" dirty="0" smtClean="0">
              <a:solidFill>
                <a:schemeClr val="tx1"/>
              </a:solidFill>
            </a:endParaRPr>
          </a:p>
          <a:p>
            <a:r>
              <a:rPr lang="en-US" i="1" dirty="0" smtClean="0">
                <a:solidFill>
                  <a:srgbClr val="FF0000"/>
                </a:solidFill>
              </a:rPr>
              <a:t>Dawn: looking at things being done… </a:t>
            </a:r>
          </a:p>
          <a:p>
            <a:r>
              <a:rPr lang="en-US" i="1" dirty="0" smtClean="0">
                <a:solidFill>
                  <a:srgbClr val="FF0000"/>
                </a:solidFill>
              </a:rPr>
              <a:t>Harris : Look further VL</a:t>
            </a:r>
          </a:p>
          <a:p>
            <a:endParaRPr lang="en-US" i="1" dirty="0" smtClean="0"/>
          </a:p>
        </p:txBody>
      </p:sp>
      <p:sp>
        <p:nvSpPr>
          <p:cNvPr id="8" name="TextBox 7"/>
          <p:cNvSpPr txBox="1"/>
          <p:nvPr/>
        </p:nvSpPr>
        <p:spPr>
          <a:xfrm>
            <a:off x="228600" y="0"/>
            <a:ext cx="5029200" cy="7571303"/>
          </a:xfrm>
          <a:prstGeom prst="rect">
            <a:avLst/>
          </a:prstGeom>
          <a:ln>
            <a:solidFill>
              <a:srgbClr val="0070C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smtClean="0">
                <a:solidFill>
                  <a:srgbClr val="FF0000"/>
                </a:solidFill>
              </a:rPr>
              <a:t>Literacy Constructs </a:t>
            </a:r>
          </a:p>
          <a:p>
            <a:pPr lvl="1">
              <a:buFont typeface="Arial" pitchFamily="34" charset="0"/>
              <a:buChar char="•"/>
            </a:pPr>
            <a:r>
              <a:rPr lang="en-US" dirty="0" smtClean="0">
                <a:solidFill>
                  <a:srgbClr val="FF0000"/>
                </a:solidFill>
              </a:rPr>
              <a:t>Strategies</a:t>
            </a:r>
          </a:p>
          <a:p>
            <a:r>
              <a:rPr lang="en-US" dirty="0" smtClean="0"/>
              <a:t>(4 / 6) </a:t>
            </a:r>
          </a:p>
          <a:p>
            <a:pPr>
              <a:buFont typeface="Arial" pitchFamily="34" charset="0"/>
              <a:buChar char="•"/>
            </a:pPr>
            <a:r>
              <a:rPr lang="en-US" b="1" i="1" dirty="0" smtClean="0">
                <a:solidFill>
                  <a:srgbClr val="0070C0"/>
                </a:solidFill>
              </a:rPr>
              <a:t>Vocabulary</a:t>
            </a:r>
          </a:p>
          <a:p>
            <a:pPr lvl="1">
              <a:buFont typeface="Arial" pitchFamily="34" charset="0"/>
              <a:buChar char="•"/>
            </a:pPr>
            <a:r>
              <a:rPr lang="en-US" i="1" dirty="0" smtClean="0">
                <a:solidFill>
                  <a:srgbClr val="0070C0"/>
                </a:solidFill>
              </a:rPr>
              <a:t>Expanding (vocabsushi.com)</a:t>
            </a:r>
          </a:p>
          <a:p>
            <a:pPr lvl="1">
              <a:buFont typeface="Arial" pitchFamily="34" charset="0"/>
              <a:buChar char="•"/>
            </a:pPr>
            <a:r>
              <a:rPr lang="en-US" i="1" dirty="0" smtClean="0">
                <a:solidFill>
                  <a:srgbClr val="0070C0"/>
                </a:solidFill>
              </a:rPr>
              <a:t>Active Word Learning</a:t>
            </a:r>
          </a:p>
          <a:p>
            <a:pPr lvl="1">
              <a:buFont typeface="Arial" pitchFamily="34" charset="0"/>
              <a:buChar char="•"/>
            </a:pPr>
            <a:r>
              <a:rPr lang="en-US" i="1" dirty="0" smtClean="0">
                <a:solidFill>
                  <a:srgbClr val="0070C0"/>
                </a:solidFill>
              </a:rPr>
              <a:t>Word Study / Word Wall</a:t>
            </a:r>
          </a:p>
          <a:p>
            <a:pPr>
              <a:buFont typeface="Arial" pitchFamily="34" charset="0"/>
              <a:buChar char="•"/>
            </a:pPr>
            <a:endParaRPr lang="en-US" dirty="0" smtClean="0">
              <a:solidFill>
                <a:schemeClr val="tx1"/>
              </a:solidFill>
            </a:endParaRPr>
          </a:p>
          <a:p>
            <a:pPr>
              <a:buFont typeface="Arial" pitchFamily="34" charset="0"/>
              <a:buChar char="•"/>
            </a:pPr>
            <a:r>
              <a:rPr lang="en-US" b="1" i="1" dirty="0" smtClean="0">
                <a:solidFill>
                  <a:schemeClr val="accent6"/>
                </a:solidFill>
              </a:rPr>
              <a:t>Oral Language</a:t>
            </a:r>
          </a:p>
          <a:p>
            <a:pPr lvl="1">
              <a:buFont typeface="Arial" pitchFamily="34" charset="0"/>
              <a:buChar char="•"/>
            </a:pPr>
            <a:r>
              <a:rPr lang="en-US" i="1" dirty="0" smtClean="0">
                <a:solidFill>
                  <a:schemeClr val="tx1"/>
                </a:solidFill>
              </a:rPr>
              <a:t>Discussions </a:t>
            </a:r>
          </a:p>
          <a:p>
            <a:pPr lvl="1">
              <a:buFont typeface="Arial" pitchFamily="34" charset="0"/>
              <a:buChar char="•"/>
            </a:pPr>
            <a:r>
              <a:rPr lang="en-US" i="1" dirty="0" smtClean="0">
                <a:solidFill>
                  <a:schemeClr val="tx1"/>
                </a:solidFill>
              </a:rPr>
              <a:t>Communication</a:t>
            </a:r>
          </a:p>
          <a:p>
            <a:pPr lvl="1">
              <a:buFont typeface="Arial" pitchFamily="34" charset="0"/>
              <a:buChar char="•"/>
            </a:pPr>
            <a:endParaRPr lang="en-US" i="1" dirty="0" smtClean="0">
              <a:solidFill>
                <a:schemeClr val="tx1"/>
              </a:solidFill>
            </a:endParaRPr>
          </a:p>
          <a:p>
            <a:pPr>
              <a:buFont typeface="Arial" pitchFamily="34" charset="0"/>
              <a:buChar char="•"/>
            </a:pPr>
            <a:r>
              <a:rPr lang="en-US" b="1" i="1" dirty="0" smtClean="0">
                <a:solidFill>
                  <a:srgbClr val="7030A0"/>
                </a:solidFill>
              </a:rPr>
              <a:t>Comprehension (1 or 2)</a:t>
            </a:r>
          </a:p>
          <a:p>
            <a:pPr lvl="1">
              <a:buFont typeface="Arial" pitchFamily="34" charset="0"/>
              <a:buChar char="•"/>
            </a:pPr>
            <a:r>
              <a:rPr lang="en-US" i="1" dirty="0" smtClean="0">
                <a:solidFill>
                  <a:srgbClr val="7030A0"/>
                </a:solidFill>
              </a:rPr>
              <a:t>Monitoring</a:t>
            </a:r>
          </a:p>
          <a:p>
            <a:pPr lvl="1">
              <a:buFont typeface="Arial" pitchFamily="34" charset="0"/>
              <a:buChar char="•"/>
            </a:pPr>
            <a:r>
              <a:rPr lang="en-US" i="1" dirty="0" smtClean="0">
                <a:solidFill>
                  <a:srgbClr val="7030A0"/>
                </a:solidFill>
              </a:rPr>
              <a:t>Visualize</a:t>
            </a:r>
          </a:p>
          <a:p>
            <a:pPr lvl="1">
              <a:buFont typeface="Arial" pitchFamily="34" charset="0"/>
              <a:buChar char="•"/>
            </a:pPr>
            <a:r>
              <a:rPr lang="en-US" i="1" dirty="0" smtClean="0">
                <a:solidFill>
                  <a:srgbClr val="7030A0"/>
                </a:solidFill>
              </a:rPr>
              <a:t>Synthesize</a:t>
            </a:r>
          </a:p>
          <a:p>
            <a:pPr lvl="1">
              <a:buFont typeface="Arial" pitchFamily="34" charset="0"/>
              <a:buChar char="•"/>
            </a:pPr>
            <a:r>
              <a:rPr lang="en-US" i="1" dirty="0" smtClean="0">
                <a:solidFill>
                  <a:srgbClr val="7030A0"/>
                </a:solidFill>
              </a:rPr>
              <a:t>Compare / Contrast</a:t>
            </a:r>
          </a:p>
          <a:p>
            <a:pPr lvl="1">
              <a:buFont typeface="Arial" pitchFamily="34" charset="0"/>
              <a:buChar char="•"/>
            </a:pPr>
            <a:r>
              <a:rPr lang="en-US" i="1" dirty="0" smtClean="0">
                <a:solidFill>
                  <a:srgbClr val="7030A0"/>
                </a:solidFill>
              </a:rPr>
              <a:t>Cause / Effect</a:t>
            </a:r>
          </a:p>
          <a:p>
            <a:pPr lvl="1">
              <a:buFont typeface="Arial" pitchFamily="34" charset="0"/>
              <a:buChar char="•"/>
            </a:pPr>
            <a:r>
              <a:rPr lang="en-US" i="1" dirty="0" smtClean="0">
                <a:solidFill>
                  <a:srgbClr val="7030A0"/>
                </a:solidFill>
              </a:rPr>
              <a:t>Questioning</a:t>
            </a:r>
          </a:p>
          <a:p>
            <a:pPr lvl="1">
              <a:buFont typeface="Arial" pitchFamily="34" charset="0"/>
              <a:buChar char="•"/>
            </a:pPr>
            <a:r>
              <a:rPr lang="en-US" i="1" dirty="0" smtClean="0">
                <a:solidFill>
                  <a:srgbClr val="7030A0"/>
                </a:solidFill>
              </a:rPr>
              <a:t>Determine Importance</a:t>
            </a:r>
          </a:p>
          <a:p>
            <a:pPr>
              <a:buFont typeface="Arial" pitchFamily="34" charset="0"/>
              <a:buChar char="•"/>
            </a:pPr>
            <a:r>
              <a:rPr lang="en-US" b="1" dirty="0" smtClean="0"/>
              <a:t>Fluency</a:t>
            </a:r>
          </a:p>
          <a:p>
            <a:pPr lvl="1">
              <a:buFont typeface="Arial" pitchFamily="34" charset="0"/>
              <a:buChar char="•"/>
            </a:pPr>
            <a:r>
              <a:rPr lang="en-US" dirty="0" smtClean="0"/>
              <a:t>Rate (“read this like we talk)</a:t>
            </a:r>
          </a:p>
          <a:p>
            <a:pPr lvl="1">
              <a:buFont typeface="Arial" pitchFamily="34" charset="0"/>
              <a:buChar char="•"/>
            </a:pPr>
            <a:r>
              <a:rPr lang="en-US" dirty="0" smtClean="0"/>
              <a:t>Accuracy (“does it look sound right”)</a:t>
            </a:r>
          </a:p>
          <a:p>
            <a:pPr lvl="1">
              <a:buFont typeface="Arial" pitchFamily="34" charset="0"/>
              <a:buChar char="•"/>
            </a:pPr>
            <a:r>
              <a:rPr lang="en-US" dirty="0" smtClean="0"/>
              <a:t>Prosody (intonation – comprehension)</a:t>
            </a:r>
          </a:p>
          <a:p>
            <a:pPr lvl="1">
              <a:buFont typeface="Arial" pitchFamily="34" charset="0"/>
              <a:buChar char="•"/>
            </a:pP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43000"/>
            <a:ext cx="4953000" cy="1219200"/>
          </a:xfrm>
        </p:spPr>
        <p:txBody>
          <a:bodyPr/>
          <a:lstStyle/>
          <a:p>
            <a:r>
              <a:rPr lang="en-US" sz="1000" b="1" dirty="0" smtClean="0">
                <a:solidFill>
                  <a:srgbClr val="0070C0"/>
                </a:solidFill>
              </a:rPr>
              <a:t>Vocabulary</a:t>
            </a:r>
          </a:p>
          <a:p>
            <a:pPr lvl="1">
              <a:buFont typeface="Arial" pitchFamily="34" charset="0"/>
              <a:buChar char="•"/>
            </a:pPr>
            <a:r>
              <a:rPr lang="en-US" sz="1000" dirty="0" smtClean="0">
                <a:solidFill>
                  <a:srgbClr val="0070C0"/>
                </a:solidFill>
              </a:rPr>
              <a:t>Expanding (vocabsushi.com)</a:t>
            </a:r>
          </a:p>
          <a:p>
            <a:pPr lvl="1">
              <a:buFont typeface="Arial" pitchFamily="34" charset="0"/>
              <a:buChar char="•"/>
            </a:pPr>
            <a:r>
              <a:rPr lang="en-US" sz="1000" dirty="0" smtClean="0">
                <a:solidFill>
                  <a:srgbClr val="0070C0"/>
                </a:solidFill>
              </a:rPr>
              <a:t>Active Word Learning</a:t>
            </a:r>
          </a:p>
          <a:p>
            <a:pPr lvl="1">
              <a:buFont typeface="Arial" pitchFamily="34" charset="0"/>
              <a:buChar char="•"/>
            </a:pPr>
            <a:r>
              <a:rPr lang="en-US" sz="1000" dirty="0" smtClean="0">
                <a:solidFill>
                  <a:srgbClr val="0070C0"/>
                </a:solidFill>
              </a:rPr>
              <a:t>Word Study / Word Wall</a:t>
            </a:r>
          </a:p>
          <a:p>
            <a:endParaRPr lang="en-US" sz="1000" dirty="0"/>
          </a:p>
        </p:txBody>
      </p:sp>
      <p:sp>
        <p:nvSpPr>
          <p:cNvPr id="3" name="Title 2"/>
          <p:cNvSpPr>
            <a:spLocks noGrp="1"/>
          </p:cNvSpPr>
          <p:nvPr>
            <p:ph type="title"/>
          </p:nvPr>
        </p:nvSpPr>
        <p:spPr>
          <a:xfrm>
            <a:off x="609600" y="152400"/>
            <a:ext cx="5486400" cy="762000"/>
          </a:xfrm>
        </p:spPr>
        <p:txBody>
          <a:bodyPr/>
          <a:lstStyle/>
          <a:p>
            <a:r>
              <a:rPr lang="en-US" dirty="0" smtClean="0"/>
              <a:t>Vocabulary Example</a:t>
            </a:r>
            <a:endParaRPr lang="en-US" dirty="0"/>
          </a:p>
        </p:txBody>
      </p:sp>
      <p:pic>
        <p:nvPicPr>
          <p:cNvPr id="4" name="Picture 3" descr="puzzle.jpg"/>
          <p:cNvPicPr>
            <a:picLocks noChangeAspect="1"/>
          </p:cNvPicPr>
          <p:nvPr/>
        </p:nvPicPr>
        <p:blipFill>
          <a:blip r:embed="rId2" cstate="print"/>
          <a:stretch>
            <a:fillRect/>
          </a:stretch>
        </p:blipFill>
        <p:spPr>
          <a:xfrm>
            <a:off x="4114800" y="1295400"/>
            <a:ext cx="4743450" cy="1781175"/>
          </a:xfrm>
          <a:prstGeom prst="rect">
            <a:avLst/>
          </a:prstGeom>
        </p:spPr>
      </p:pic>
      <p:pic>
        <p:nvPicPr>
          <p:cNvPr id="5" name="Picture 4" descr="cwd.jpg"/>
          <p:cNvPicPr>
            <a:picLocks noChangeAspect="1"/>
          </p:cNvPicPr>
          <p:nvPr/>
        </p:nvPicPr>
        <p:blipFill>
          <a:blip r:embed="rId3" cstate="print"/>
          <a:stretch>
            <a:fillRect/>
          </a:stretch>
        </p:blipFill>
        <p:spPr>
          <a:xfrm>
            <a:off x="228600" y="2514600"/>
            <a:ext cx="6708000" cy="37396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TextBox 5"/>
          <p:cNvSpPr txBox="1"/>
          <p:nvPr/>
        </p:nvSpPr>
        <p:spPr>
          <a:xfrm>
            <a:off x="4114800" y="4419600"/>
            <a:ext cx="4800600" cy="338554"/>
          </a:xfrm>
          <a:prstGeom prst="rect">
            <a:avLst/>
          </a:prstGeom>
          <a:noFill/>
          <a:ln>
            <a:solidFill>
              <a:srgbClr val="0070C0"/>
            </a:solidFill>
          </a:ln>
        </p:spPr>
        <p:txBody>
          <a:bodyPr wrap="square" rtlCol="0">
            <a:spAutoFit/>
          </a:bodyPr>
          <a:lstStyle/>
          <a:p>
            <a:r>
              <a:rPr lang="en-US" sz="1600" dirty="0" smtClean="0">
                <a:solidFill>
                  <a:srgbClr val="FF0000"/>
                </a:solidFill>
              </a:rPr>
              <a:t>http://puzzlemaker.discoveryeducation.com/</a:t>
            </a:r>
            <a:endParaRPr lang="en-US" sz="16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228600"/>
            <a:ext cx="5486400" cy="762000"/>
          </a:xfrm>
        </p:spPr>
        <p:txBody>
          <a:bodyPr/>
          <a:lstStyle/>
          <a:p>
            <a:r>
              <a:rPr lang="en-US" dirty="0" smtClean="0"/>
              <a:t>Blogs + Wikis</a:t>
            </a:r>
            <a:endParaRPr lang="en-US" dirty="0"/>
          </a:p>
        </p:txBody>
      </p:sp>
      <p:pic>
        <p:nvPicPr>
          <p:cNvPr id="4" name="Picture 3" descr="wikispaces.jpg"/>
          <p:cNvPicPr>
            <a:picLocks noChangeAspect="1"/>
          </p:cNvPicPr>
          <p:nvPr/>
        </p:nvPicPr>
        <p:blipFill>
          <a:blip r:embed="rId2" cstate="print"/>
          <a:stretch>
            <a:fillRect/>
          </a:stretch>
        </p:blipFill>
        <p:spPr>
          <a:xfrm>
            <a:off x="0" y="1143000"/>
            <a:ext cx="6705600" cy="256884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5" name="Picture 4" descr="wiki.jpg"/>
          <p:cNvPicPr>
            <a:picLocks noChangeAspect="1"/>
          </p:cNvPicPr>
          <p:nvPr/>
        </p:nvPicPr>
        <p:blipFill>
          <a:blip r:embed="rId3" cstate="print"/>
          <a:stretch>
            <a:fillRect/>
          </a:stretch>
        </p:blipFill>
        <p:spPr>
          <a:xfrm>
            <a:off x="1219200" y="2895600"/>
            <a:ext cx="7543800" cy="281847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extBox 5"/>
          <p:cNvSpPr txBox="1"/>
          <p:nvPr/>
        </p:nvSpPr>
        <p:spPr>
          <a:xfrm>
            <a:off x="152400" y="5486400"/>
            <a:ext cx="3810000" cy="1200329"/>
          </a:xfrm>
          <a:prstGeom prst="rect">
            <a:avLst/>
          </a:prstGeom>
          <a:solidFill>
            <a:schemeClr val="accent1">
              <a:lumMod val="60000"/>
              <a:lumOff val="40000"/>
            </a:schemeClr>
          </a:solidFill>
          <a:ln>
            <a:solidFill>
              <a:schemeClr val="accent1">
                <a:lumMod val="75000"/>
              </a:schemeClr>
            </a:solidFill>
          </a:ln>
        </p:spPr>
        <p:txBody>
          <a:bodyPr wrap="square" rtlCol="0">
            <a:spAutoFit/>
          </a:bodyPr>
          <a:lstStyle/>
          <a:p>
            <a:r>
              <a:rPr lang="en-US" dirty="0" smtClean="0">
                <a:hlinkClick r:id="rId4"/>
              </a:rPr>
              <a:t>http</a:t>
            </a:r>
            <a:r>
              <a:rPr lang="en-US" dirty="0" smtClean="0">
                <a:hlinkClick r:id="rId4"/>
              </a:rPr>
              <a:t>://</a:t>
            </a:r>
            <a:r>
              <a:rPr lang="en-US" dirty="0" smtClean="0">
                <a:hlinkClick r:id="rId4"/>
              </a:rPr>
              <a:t>flvshope.wikispaces.com</a:t>
            </a:r>
            <a:endParaRPr lang="en-US" dirty="0" smtClean="0"/>
          </a:p>
          <a:p>
            <a:endParaRPr lang="en-US" dirty="0" smtClean="0"/>
          </a:p>
          <a:p>
            <a:r>
              <a:rPr lang="en-US" dirty="0" smtClean="0"/>
              <a:t>Username: </a:t>
            </a:r>
            <a:r>
              <a:rPr lang="en-US" dirty="0" err="1" smtClean="0">
                <a:solidFill>
                  <a:srgbClr val="FF0000"/>
                </a:solidFill>
              </a:rPr>
              <a:t>flvshope</a:t>
            </a:r>
            <a:r>
              <a:rPr lang="en-US" dirty="0" smtClean="0"/>
              <a:t/>
            </a:r>
            <a:br>
              <a:rPr lang="en-US" dirty="0" smtClean="0"/>
            </a:br>
            <a:r>
              <a:rPr lang="en-US" dirty="0" smtClean="0"/>
              <a:t>Password:  </a:t>
            </a:r>
            <a:r>
              <a:rPr lang="en-US" dirty="0" err="1" smtClean="0">
                <a:solidFill>
                  <a:srgbClr val="FF0000"/>
                </a:solidFill>
              </a:rPr>
              <a:t>flvshope</a:t>
            </a:r>
            <a:endParaRPr lang="en-US"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19200"/>
            <a:ext cx="6629400" cy="609600"/>
          </a:xfrm>
        </p:spPr>
        <p:txBody>
          <a:bodyPr/>
          <a:lstStyle/>
          <a:p>
            <a:pPr>
              <a:buNone/>
            </a:pPr>
            <a:r>
              <a:rPr lang="en-US" i="1" dirty="0" smtClean="0"/>
              <a:t>Consumer Fitness example:</a:t>
            </a:r>
            <a:endParaRPr lang="en-US" i="1" dirty="0"/>
          </a:p>
        </p:txBody>
      </p:sp>
      <p:sp>
        <p:nvSpPr>
          <p:cNvPr id="3" name="Title 2"/>
          <p:cNvSpPr>
            <a:spLocks noGrp="1"/>
          </p:cNvSpPr>
          <p:nvPr>
            <p:ph type="title"/>
          </p:nvPr>
        </p:nvSpPr>
        <p:spPr>
          <a:xfrm>
            <a:off x="609600" y="228600"/>
            <a:ext cx="5791200" cy="762000"/>
          </a:xfrm>
        </p:spPr>
        <p:txBody>
          <a:bodyPr/>
          <a:lstStyle/>
          <a:p>
            <a:r>
              <a:rPr lang="en-US" dirty="0" smtClean="0"/>
              <a:t>Comprehension: mapping</a:t>
            </a:r>
            <a:endParaRPr lang="en-US" dirty="0"/>
          </a:p>
        </p:txBody>
      </p:sp>
      <p:graphicFrame>
        <p:nvGraphicFramePr>
          <p:cNvPr id="4" name="Diagram 3"/>
          <p:cNvGraphicFramePr/>
          <p:nvPr/>
        </p:nvGraphicFramePr>
        <p:xfrm>
          <a:off x="1371600" y="18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are you already doing…</a:t>
            </a:r>
          </a:p>
          <a:p>
            <a:pPr lvl="1"/>
            <a:r>
              <a:rPr lang="en-US" dirty="0" smtClean="0"/>
              <a:t>Type / think / </a:t>
            </a:r>
          </a:p>
          <a:p>
            <a:pPr lvl="1"/>
            <a:r>
              <a:rPr lang="en-US" dirty="0" smtClean="0"/>
              <a:t>How are you already doing this?</a:t>
            </a:r>
          </a:p>
        </p:txBody>
      </p:sp>
      <p:sp>
        <p:nvSpPr>
          <p:cNvPr id="3" name="Title 2"/>
          <p:cNvSpPr>
            <a:spLocks noGrp="1"/>
          </p:cNvSpPr>
          <p:nvPr>
            <p:ph type="title"/>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Literacy Goals Written</a:t>
            </a:r>
            <a:endParaRPr lang="en-US" dirty="0"/>
          </a:p>
        </p:txBody>
      </p:sp>
      <p:pic>
        <p:nvPicPr>
          <p:cNvPr id="1026" name="Picture 2" descr="C:\Documents and Settings\cconidis\Local Settings\Temporary Internet Files\Content.IE5\CMRHWE9G\MPj04423720000[1].jpg"/>
          <p:cNvPicPr>
            <a:picLocks noGrp="1" noChangeAspect="1" noChangeArrowheads="1"/>
          </p:cNvPicPr>
          <p:nvPr>
            <p:ph idx="1"/>
          </p:nvPr>
        </p:nvPicPr>
        <p:blipFill>
          <a:blip r:embed="rId3" cstate="print"/>
          <a:srcRect/>
          <a:stretch>
            <a:fillRect/>
          </a:stretch>
        </p:blipFill>
        <p:spPr bwMode="auto">
          <a:xfrm>
            <a:off x="152400" y="1143000"/>
            <a:ext cx="2063469" cy="1371600"/>
          </a:xfrm>
          <a:prstGeom prst="rect">
            <a:avLst/>
          </a:prstGeom>
          <a:noFill/>
        </p:spPr>
      </p:pic>
      <p:pic>
        <p:nvPicPr>
          <p:cNvPr id="1027" name="Picture 3" descr="C:\Documents and Settings\cconidis\Local Settings\Temporary Internet Files\Content.IE5\QBS2MYE6\MPj04395580000[1].jpg"/>
          <p:cNvPicPr>
            <a:picLocks noChangeAspect="1" noChangeArrowheads="1"/>
          </p:cNvPicPr>
          <p:nvPr/>
        </p:nvPicPr>
        <p:blipFill>
          <a:blip r:embed="rId4" cstate="print"/>
          <a:srcRect/>
          <a:stretch>
            <a:fillRect/>
          </a:stretch>
        </p:blipFill>
        <p:spPr bwMode="auto">
          <a:xfrm>
            <a:off x="3048000" y="2438400"/>
            <a:ext cx="2937635" cy="2302546"/>
          </a:xfrm>
          <a:prstGeom prst="rect">
            <a:avLst/>
          </a:prstGeom>
          <a:noFill/>
        </p:spPr>
      </p:pic>
      <p:pic>
        <p:nvPicPr>
          <p:cNvPr id="1028" name="Picture 4" descr="C:\Documents and Settings\cconidis\Local Settings\Temporary Internet Files\Content.IE5\LL18KM0Q\MPj04331790000[1].jpg"/>
          <p:cNvPicPr>
            <a:picLocks noChangeAspect="1" noChangeArrowheads="1"/>
          </p:cNvPicPr>
          <p:nvPr/>
        </p:nvPicPr>
        <p:blipFill>
          <a:blip r:embed="rId5" cstate="print"/>
          <a:srcRect/>
          <a:stretch>
            <a:fillRect/>
          </a:stretch>
        </p:blipFill>
        <p:spPr bwMode="auto">
          <a:xfrm>
            <a:off x="6705600" y="1066800"/>
            <a:ext cx="2286580" cy="1716024"/>
          </a:xfrm>
          <a:prstGeom prst="rect">
            <a:avLst/>
          </a:prstGeom>
          <a:noFill/>
        </p:spPr>
      </p:pic>
      <p:pic>
        <p:nvPicPr>
          <p:cNvPr id="1030" name="Picture 6" descr="C:\Documents and Settings\cconidis\Local Settings\Temporary Internet Files\Content.IE5\J65STGSZ\MPj04409660000[1].jpg"/>
          <p:cNvPicPr>
            <a:picLocks noChangeAspect="1" noChangeArrowheads="1"/>
          </p:cNvPicPr>
          <p:nvPr/>
        </p:nvPicPr>
        <p:blipFill>
          <a:blip r:embed="rId6" cstate="print"/>
          <a:srcRect/>
          <a:stretch>
            <a:fillRect/>
          </a:stretch>
        </p:blipFill>
        <p:spPr bwMode="auto">
          <a:xfrm>
            <a:off x="228600" y="4724400"/>
            <a:ext cx="2433742" cy="1825752"/>
          </a:xfrm>
          <a:prstGeom prst="rect">
            <a:avLst/>
          </a:prstGeom>
          <a:noFill/>
        </p:spPr>
      </p:pic>
      <p:pic>
        <p:nvPicPr>
          <p:cNvPr id="1031" name="Picture 7" descr="C:\Documents and Settings\cconidis\Local Settings\Temporary Internet Files\Content.IE5\J65STGSZ\MPj03877740000[1].jpg"/>
          <p:cNvPicPr>
            <a:picLocks noChangeAspect="1" noChangeArrowheads="1"/>
          </p:cNvPicPr>
          <p:nvPr/>
        </p:nvPicPr>
        <p:blipFill>
          <a:blip r:embed="rId7" cstate="print"/>
          <a:srcRect/>
          <a:stretch>
            <a:fillRect/>
          </a:stretch>
        </p:blipFill>
        <p:spPr bwMode="auto">
          <a:xfrm>
            <a:off x="6477000" y="4909312"/>
            <a:ext cx="2530979" cy="1805432"/>
          </a:xfrm>
          <a:prstGeom prst="rect">
            <a:avLst/>
          </a:prstGeom>
          <a:noFill/>
        </p:spPr>
      </p:pic>
      <p:sp>
        <p:nvSpPr>
          <p:cNvPr id="17" name="Down Arrow 16"/>
          <p:cNvSpPr/>
          <p:nvPr/>
        </p:nvSpPr>
        <p:spPr>
          <a:xfrm rot="19054309">
            <a:off x="5702632" y="4381288"/>
            <a:ext cx="762000" cy="861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Down Arrow 17"/>
          <p:cNvSpPr/>
          <p:nvPr/>
        </p:nvSpPr>
        <p:spPr>
          <a:xfrm rot="2718694">
            <a:off x="2624371" y="4409415"/>
            <a:ext cx="762000" cy="8690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own Arrow 21"/>
          <p:cNvSpPr/>
          <p:nvPr/>
        </p:nvSpPr>
        <p:spPr>
          <a:xfrm rot="14324581">
            <a:off x="5824166" y="2099402"/>
            <a:ext cx="762000" cy="8625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Down Arrow 22"/>
          <p:cNvSpPr/>
          <p:nvPr/>
        </p:nvSpPr>
        <p:spPr>
          <a:xfrm rot="6974002">
            <a:off x="2412452" y="2132570"/>
            <a:ext cx="762000" cy="9128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410200"/>
          </a:xfrm>
        </p:spPr>
        <p:txBody>
          <a:bodyPr/>
          <a:lstStyle/>
          <a:p>
            <a:r>
              <a:rPr lang="en-US" sz="2000" b="1" i="1" dirty="0" smtClean="0"/>
              <a:t>Ways to accomplish your goals by using strategies and practices… </a:t>
            </a:r>
          </a:p>
          <a:p>
            <a:endParaRPr lang="en-US" sz="2000" b="1" i="1" dirty="0" smtClean="0"/>
          </a:p>
          <a:p>
            <a:endParaRPr lang="en-US" sz="2000" b="1" i="1" dirty="0" smtClean="0"/>
          </a:p>
          <a:p>
            <a:endParaRPr lang="en-US" sz="2000" b="1" i="1" dirty="0" smtClean="0"/>
          </a:p>
          <a:p>
            <a:endParaRPr lang="en-US" sz="2000" b="1" i="1" dirty="0" smtClean="0"/>
          </a:p>
          <a:p>
            <a:endParaRPr lang="en-US" sz="2000" b="1" i="1" dirty="0" smtClean="0"/>
          </a:p>
          <a:p>
            <a:endParaRPr lang="en-US" sz="2000" b="1" i="1" dirty="0" smtClean="0"/>
          </a:p>
          <a:p>
            <a:endParaRPr lang="en-US" sz="2000" b="1" i="1" dirty="0" smtClean="0"/>
          </a:p>
          <a:p>
            <a:pPr lvl="1" algn="ctr">
              <a:buNone/>
            </a:pPr>
            <a:r>
              <a:rPr lang="en-US" sz="1600" b="1" i="1" dirty="0" smtClean="0"/>
              <a:t>Include: </a:t>
            </a:r>
          </a:p>
          <a:p>
            <a:pPr lvl="1" algn="ctr">
              <a:buNone/>
            </a:pPr>
            <a:r>
              <a:rPr lang="en-US" sz="1600" dirty="0" smtClean="0"/>
              <a:t>Attend BITES on 3DT, </a:t>
            </a:r>
          </a:p>
          <a:p>
            <a:pPr lvl="1" algn="ctr">
              <a:buNone/>
            </a:pPr>
            <a:r>
              <a:rPr lang="en-US" sz="1600" dirty="0" smtClean="0"/>
              <a:t>Work with a literacy coach, </a:t>
            </a:r>
          </a:p>
          <a:p>
            <a:pPr lvl="1" algn="ctr">
              <a:buNone/>
            </a:pPr>
            <a:r>
              <a:rPr lang="en-US" sz="1600" dirty="0" smtClean="0"/>
              <a:t>Hold Elluminate sessions with students based on 3DT scores, </a:t>
            </a:r>
          </a:p>
          <a:p>
            <a:pPr lvl="1" algn="ctr">
              <a:buNone/>
            </a:pPr>
            <a:r>
              <a:rPr lang="en-US" sz="1600" dirty="0" smtClean="0"/>
              <a:t>Implement strategies for targeted students.</a:t>
            </a:r>
          </a:p>
          <a:p>
            <a:pPr lvl="1" algn="ctr">
              <a:buNone/>
            </a:pPr>
            <a:r>
              <a:rPr lang="en-US" sz="1600" dirty="0" smtClean="0"/>
              <a:t>Literacy Lounge</a:t>
            </a:r>
          </a:p>
          <a:p>
            <a:pPr lvl="1" algn="r">
              <a:buNone/>
            </a:pPr>
            <a:endParaRPr lang="en-US" sz="1600" dirty="0" smtClean="0"/>
          </a:p>
        </p:txBody>
      </p:sp>
      <p:sp>
        <p:nvSpPr>
          <p:cNvPr id="3" name="Title 2"/>
          <p:cNvSpPr>
            <a:spLocks noGrp="1"/>
          </p:cNvSpPr>
          <p:nvPr>
            <p:ph type="title"/>
          </p:nvPr>
        </p:nvSpPr>
        <p:spPr>
          <a:xfrm>
            <a:off x="685800" y="0"/>
            <a:ext cx="6172200" cy="762000"/>
          </a:xfrm>
        </p:spPr>
        <p:txBody>
          <a:bodyPr/>
          <a:lstStyle/>
          <a:p>
            <a:r>
              <a:rPr lang="en-US" dirty="0" smtClean="0"/>
              <a:t>Literacy Projects to support your Goals &amp; Course</a:t>
            </a:r>
            <a:endParaRPr lang="en-US" dirty="0"/>
          </a:p>
        </p:txBody>
      </p:sp>
      <p:pic>
        <p:nvPicPr>
          <p:cNvPr id="11266" name="Picture 2" descr="http://betalabs.nokia.com/files/blog/2008/12/steps.jpg"/>
          <p:cNvPicPr>
            <a:picLocks noChangeAspect="1" noChangeArrowheads="1"/>
          </p:cNvPicPr>
          <p:nvPr/>
        </p:nvPicPr>
        <p:blipFill>
          <a:blip r:embed="rId3" cstate="print"/>
          <a:srcRect/>
          <a:stretch>
            <a:fillRect/>
          </a:stretch>
        </p:blipFill>
        <p:spPr bwMode="auto">
          <a:xfrm>
            <a:off x="914400" y="3657600"/>
            <a:ext cx="2209800" cy="151923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8610600" cy="5257800"/>
          </a:xfrm>
        </p:spPr>
        <p:txBody>
          <a:bodyPr/>
          <a:lstStyle/>
          <a:p>
            <a:pPr>
              <a:buNone/>
            </a:pPr>
            <a:r>
              <a:rPr lang="en-US" sz="2000" b="1" i="1" dirty="0" smtClean="0"/>
              <a:t>Sample B: </a:t>
            </a:r>
          </a:p>
          <a:p>
            <a:pPr>
              <a:buNone/>
            </a:pPr>
            <a:endParaRPr lang="en-US" sz="1000" b="1" i="1" dirty="0" smtClean="0"/>
          </a:p>
          <a:p>
            <a:pPr algn="ctr">
              <a:buNone/>
            </a:pPr>
            <a:r>
              <a:rPr lang="en-US" sz="2000" b="1" i="1" dirty="0" smtClean="0"/>
              <a:t>I will improve my knowledge of literacy in order to </a:t>
            </a:r>
            <a:r>
              <a:rPr lang="en-US" sz="2000" b="1" i="1" dirty="0" smtClean="0">
                <a:solidFill>
                  <a:srgbClr val="FF0000"/>
                </a:solidFill>
              </a:rPr>
              <a:t>motivate students of all levels to improve reading</a:t>
            </a:r>
            <a:r>
              <a:rPr lang="en-US" sz="2000" b="1" i="1" dirty="0" smtClean="0"/>
              <a:t> so they will progress more easily through my course.</a:t>
            </a:r>
          </a:p>
          <a:p>
            <a:endParaRPr lang="en-US" sz="2000" b="1" i="1" dirty="0" smtClean="0"/>
          </a:p>
          <a:p>
            <a:endParaRPr lang="en-US" sz="2000" b="1" i="1" dirty="0" smtClean="0"/>
          </a:p>
          <a:p>
            <a:endParaRPr lang="en-US" sz="2000" b="1" i="1" dirty="0" smtClean="0"/>
          </a:p>
          <a:p>
            <a:endParaRPr lang="en-US" sz="2000" b="1" i="1" dirty="0" smtClean="0"/>
          </a:p>
          <a:p>
            <a:pPr lvl="1">
              <a:buNone/>
            </a:pPr>
            <a:endParaRPr lang="en-US" sz="1600" dirty="0" smtClean="0"/>
          </a:p>
          <a:p>
            <a:pPr lvl="1" algn="ctr">
              <a:buNone/>
            </a:pPr>
            <a:endParaRPr lang="en-US" sz="1600" b="1" i="1" dirty="0" smtClean="0"/>
          </a:p>
          <a:p>
            <a:pPr lvl="1" algn="ctr">
              <a:buNone/>
            </a:pPr>
            <a:r>
              <a:rPr lang="en-US" sz="1600" b="1" i="1" dirty="0" smtClean="0"/>
              <a:t>Include: </a:t>
            </a:r>
          </a:p>
          <a:p>
            <a:pPr lvl="1" algn="ctr">
              <a:buNone/>
            </a:pPr>
            <a:r>
              <a:rPr lang="en-US" sz="1600" dirty="0" smtClean="0"/>
              <a:t>Signing up for RLT, Attend literacy Lounge</a:t>
            </a:r>
          </a:p>
          <a:p>
            <a:pPr lvl="1" algn="ctr">
              <a:buNone/>
            </a:pPr>
            <a:r>
              <a:rPr lang="en-US" sz="1600" dirty="0" smtClean="0"/>
              <a:t>Learning more about strategies, </a:t>
            </a:r>
          </a:p>
          <a:p>
            <a:pPr lvl="1" algn="ctr">
              <a:buNone/>
            </a:pPr>
            <a:r>
              <a:rPr lang="en-US" sz="1600" dirty="0" smtClean="0"/>
              <a:t>Hosting staff and student events, </a:t>
            </a:r>
          </a:p>
          <a:p>
            <a:pPr lvl="1" algn="ctr">
              <a:buNone/>
            </a:pPr>
            <a:r>
              <a:rPr lang="en-US" sz="1600" dirty="0" smtClean="0"/>
              <a:t>Hold student book clubs or literature circles on a topic included in my course. </a:t>
            </a:r>
          </a:p>
          <a:p>
            <a:endParaRPr lang="en-US" dirty="0"/>
          </a:p>
        </p:txBody>
      </p:sp>
      <p:sp>
        <p:nvSpPr>
          <p:cNvPr id="3" name="Title 2"/>
          <p:cNvSpPr>
            <a:spLocks noGrp="1"/>
          </p:cNvSpPr>
          <p:nvPr>
            <p:ph type="title"/>
          </p:nvPr>
        </p:nvSpPr>
        <p:spPr/>
        <p:txBody>
          <a:bodyPr/>
          <a:lstStyle/>
          <a:p>
            <a:r>
              <a:rPr lang="en-US" dirty="0" smtClean="0"/>
              <a:t>Sample Literacy Goals</a:t>
            </a:r>
            <a:endParaRPr lang="en-US" dirty="0"/>
          </a:p>
        </p:txBody>
      </p:sp>
      <p:pic>
        <p:nvPicPr>
          <p:cNvPr id="4" name="Picture 2" descr="http://betalabs.nokia.com/files/blog/2008/12/steps.jpg"/>
          <p:cNvPicPr>
            <a:picLocks noChangeAspect="1" noChangeArrowheads="1"/>
          </p:cNvPicPr>
          <p:nvPr/>
        </p:nvPicPr>
        <p:blipFill>
          <a:blip r:embed="rId3" cstate="print"/>
          <a:srcRect/>
          <a:stretch>
            <a:fillRect/>
          </a:stretch>
        </p:blipFill>
        <p:spPr bwMode="auto">
          <a:xfrm>
            <a:off x="3581400" y="3048000"/>
            <a:ext cx="2209800" cy="1519238"/>
          </a:xfrm>
          <a:prstGeom prst="rect">
            <a:avLst/>
          </a:prstGeom>
          <a:noFill/>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gt;&lt;/object&gt;&lt;/database&gt;"/>
</p:tagLst>
</file>

<file path=ppt/theme/theme1.xml><?xml version="1.0" encoding="utf-8"?>
<a:theme xmlns:a="http://schemas.openxmlformats.org/drawingml/2006/main" name="powerpoint FINAL">
  <a:themeElements>
    <a:clrScheme name="FLVS">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1534E14B291F40B718BED65F99A352" ma:contentTypeVersion="0" ma:contentTypeDescription="Create a new document." ma:contentTypeScope="" ma:versionID="059a29d6862f89bde1c93e007ce59f3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63EED8-A708-430D-AF36-455C4BFDC8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BF40E96-50F9-4055-8CF7-9D89A1EB3EF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65DD79DD-745A-4696-8D8F-7634A4ECB7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 FINAL</Template>
  <TotalTime>704</TotalTime>
  <Words>1156</Words>
  <Application>Microsoft Office PowerPoint</Application>
  <PresentationFormat>On-screen Show (4:3)</PresentationFormat>
  <Paragraphs>227</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powerpoint FINAL</vt:lpstr>
      <vt:lpstr>Best Practices in  GOAL Setting   Focusing on Literacy</vt:lpstr>
      <vt:lpstr>Literacy In Your Course</vt:lpstr>
      <vt:lpstr>Vocabulary Example</vt:lpstr>
      <vt:lpstr>Blogs + Wikis</vt:lpstr>
      <vt:lpstr>Comprehension: mapping</vt:lpstr>
      <vt:lpstr>Slide 6</vt:lpstr>
      <vt:lpstr>Literacy Goals Written</vt:lpstr>
      <vt:lpstr>Literacy Projects to support your Goals &amp; Course</vt:lpstr>
      <vt:lpstr>Sample Literacy Goals</vt:lpstr>
      <vt:lpstr>PD Suggestions</vt:lpstr>
      <vt:lpstr>3-DT</vt:lpstr>
      <vt:lpstr>FLVS Virtual Library: A Resource for Teachers and Students</vt:lpstr>
      <vt:lpstr>Let’s Browse!</vt:lpstr>
      <vt:lpstr>Slide 14</vt:lpstr>
      <vt:lpstr>Literacy Support</vt:lpstr>
    </vt:vector>
  </TitlesOfParts>
  <Company>FVS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Lori Gully</dc:creator>
  <cp:lastModifiedBy>kanistras</cp:lastModifiedBy>
  <cp:revision>97</cp:revision>
  <dcterms:created xsi:type="dcterms:W3CDTF">2008-10-09T13:54:09Z</dcterms:created>
  <dcterms:modified xsi:type="dcterms:W3CDTF">2009-11-11T15:25:19Z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0x010100501534E14B291F40B718BED65F99A352</vt:lpwstr>
  </property>
</Properties>
</file>